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7" r:id="rId5"/>
    <p:sldId id="287" r:id="rId6"/>
    <p:sldId id="288" r:id="rId7"/>
    <p:sldId id="278" r:id="rId8"/>
    <p:sldId id="289" r:id="rId9"/>
    <p:sldId id="290" r:id="rId10"/>
    <p:sldId id="276" r:id="rId11"/>
    <p:sldId id="280" r:id="rId12"/>
    <p:sldId id="279" r:id="rId13"/>
    <p:sldId id="281" r:id="rId14"/>
    <p:sldId id="282" r:id="rId15"/>
    <p:sldId id="283" r:id="rId16"/>
    <p:sldId id="284" r:id="rId17"/>
    <p:sldId id="285" r:id="rId18"/>
    <p:sldId id="286" r:id="rId19"/>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E2F0D9"/>
    <a:srgbClr val="FFFF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11" d="100"/>
          <a:sy n="111" d="100"/>
        </p:scale>
        <p:origin x="53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12/7/2023</a:t>
            </a:fld>
            <a:endParaRPr lang="en-US"/>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12/7/2023</a:t>
            </a:fld>
            <a:endParaRPr lang="en-US"/>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a:xfrm>
            <a:off x="1524000" y="1827018"/>
            <a:ext cx="9144000" cy="1948641"/>
          </a:xfrm>
        </p:spPr>
        <p:txBody>
          <a:bodyPr>
            <a:normAutofit fontScale="90000"/>
          </a:bodyPr>
          <a:lstStyle/>
          <a:p>
            <a:r>
              <a:rPr lang="en-US" sz="3600" dirty="0"/>
              <a:t>Revit</a:t>
            </a:r>
            <a:br>
              <a:rPr lang="en-US" sz="3600" dirty="0"/>
            </a:br>
            <a:br>
              <a:rPr lang="en-US" sz="4000" dirty="0"/>
            </a:br>
            <a:r>
              <a:rPr lang="en-US" dirty="0"/>
              <a:t>Material Libraries</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402027"/>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ORB University</a:t>
            </a:r>
          </a:p>
        </p:txBody>
      </p:sp>
    </p:spTree>
    <p:extLst>
      <p:ext uri="{BB962C8B-B14F-4D97-AF65-F5344CB8AC3E}">
        <p14:creationId xmlns:p14="http://schemas.microsoft.com/office/powerpoint/2010/main" val="270718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Now – on to Material Libraries!</a:t>
            </a:r>
          </a:p>
        </p:txBody>
      </p:sp>
      <p:sp>
        <p:nvSpPr>
          <p:cNvPr id="7" name="TextBox 6">
            <a:extLst>
              <a:ext uri="{FF2B5EF4-FFF2-40B4-BE49-F238E27FC236}">
                <a16:creationId xmlns:a16="http://schemas.microsoft.com/office/drawing/2014/main" id="{2A9840D7-4D2E-736A-31B0-B7C623945858}"/>
              </a:ext>
            </a:extLst>
          </p:cNvPr>
          <p:cNvSpPr txBox="1"/>
          <p:nvPr/>
        </p:nvSpPr>
        <p:spPr>
          <a:xfrm>
            <a:off x="387626" y="1222858"/>
            <a:ext cx="1212426" cy="707886"/>
          </a:xfrm>
          <a:prstGeom prst="rect">
            <a:avLst/>
          </a:prstGeom>
          <a:noFill/>
        </p:spPr>
        <p:txBody>
          <a:bodyPr wrap="square" rtlCol="0">
            <a:spAutoFit/>
          </a:bodyPr>
          <a:lstStyle/>
          <a:p>
            <a:r>
              <a:rPr lang="en-US" sz="4000" dirty="0">
                <a:solidFill>
                  <a:srgbClr val="548235"/>
                </a:solidFill>
              </a:rPr>
              <a:t>Who</a:t>
            </a:r>
          </a:p>
        </p:txBody>
      </p:sp>
      <p:sp>
        <p:nvSpPr>
          <p:cNvPr id="9" name="TextBox 8">
            <a:extLst>
              <a:ext uri="{FF2B5EF4-FFF2-40B4-BE49-F238E27FC236}">
                <a16:creationId xmlns:a16="http://schemas.microsoft.com/office/drawing/2014/main" id="{BEFDB101-9939-42E7-E96F-51BDD30F59FA}"/>
              </a:ext>
            </a:extLst>
          </p:cNvPr>
          <p:cNvSpPr txBox="1"/>
          <p:nvPr/>
        </p:nvSpPr>
        <p:spPr>
          <a:xfrm>
            <a:off x="440267" y="1861489"/>
            <a:ext cx="3677920" cy="1477328"/>
          </a:xfrm>
          <a:prstGeom prst="rect">
            <a:avLst/>
          </a:prstGeom>
          <a:noFill/>
        </p:spPr>
        <p:txBody>
          <a:bodyPr wrap="square" rtlCol="0">
            <a:spAutoFit/>
          </a:bodyPr>
          <a:lstStyle/>
          <a:p>
            <a:r>
              <a:rPr lang="en-US" dirty="0"/>
              <a:t>Material libraries are especially useful on projects where you have multiple building types across one site, such as townhome style, build to rent and garden style projects</a:t>
            </a:r>
          </a:p>
        </p:txBody>
      </p:sp>
      <p:sp>
        <p:nvSpPr>
          <p:cNvPr id="10" name="TextBox 9">
            <a:extLst>
              <a:ext uri="{FF2B5EF4-FFF2-40B4-BE49-F238E27FC236}">
                <a16:creationId xmlns:a16="http://schemas.microsoft.com/office/drawing/2014/main" id="{117EB5A6-9057-75A3-8E7A-ACBDA9A5AFA7}"/>
              </a:ext>
            </a:extLst>
          </p:cNvPr>
          <p:cNvSpPr txBox="1"/>
          <p:nvPr/>
        </p:nvSpPr>
        <p:spPr>
          <a:xfrm>
            <a:off x="4523040" y="1544948"/>
            <a:ext cx="2019999" cy="707886"/>
          </a:xfrm>
          <a:prstGeom prst="rect">
            <a:avLst/>
          </a:prstGeom>
          <a:noFill/>
        </p:spPr>
        <p:txBody>
          <a:bodyPr wrap="square" rtlCol="0">
            <a:spAutoFit/>
          </a:bodyPr>
          <a:lstStyle/>
          <a:p>
            <a:r>
              <a:rPr lang="en-US" sz="4000" dirty="0">
                <a:solidFill>
                  <a:srgbClr val="548235"/>
                </a:solidFill>
              </a:rPr>
              <a:t>What</a:t>
            </a:r>
          </a:p>
        </p:txBody>
      </p:sp>
      <p:sp>
        <p:nvSpPr>
          <p:cNvPr id="12" name="TextBox 11">
            <a:extLst>
              <a:ext uri="{FF2B5EF4-FFF2-40B4-BE49-F238E27FC236}">
                <a16:creationId xmlns:a16="http://schemas.microsoft.com/office/drawing/2014/main" id="{FC66A81F-B1E1-7176-2CF3-1A032742F325}"/>
              </a:ext>
            </a:extLst>
          </p:cNvPr>
          <p:cNvSpPr txBox="1"/>
          <p:nvPr/>
        </p:nvSpPr>
        <p:spPr>
          <a:xfrm>
            <a:off x="4575682" y="2183579"/>
            <a:ext cx="3139145" cy="923330"/>
          </a:xfrm>
          <a:prstGeom prst="rect">
            <a:avLst/>
          </a:prstGeom>
          <a:noFill/>
        </p:spPr>
        <p:txBody>
          <a:bodyPr wrap="square" rtlCol="0">
            <a:spAutoFit/>
          </a:bodyPr>
          <a:lstStyle/>
          <a:p>
            <a:r>
              <a:rPr lang="en-US" dirty="0"/>
              <a:t>Material palettes that require several different paint colors, schemes or alternates</a:t>
            </a:r>
          </a:p>
        </p:txBody>
      </p:sp>
      <p:sp>
        <p:nvSpPr>
          <p:cNvPr id="14" name="TextBox 13">
            <a:extLst>
              <a:ext uri="{FF2B5EF4-FFF2-40B4-BE49-F238E27FC236}">
                <a16:creationId xmlns:a16="http://schemas.microsoft.com/office/drawing/2014/main" id="{DE69D01C-F43E-6359-2326-C6DD2AC3A0F9}"/>
              </a:ext>
            </a:extLst>
          </p:cNvPr>
          <p:cNvSpPr txBox="1"/>
          <p:nvPr/>
        </p:nvSpPr>
        <p:spPr>
          <a:xfrm>
            <a:off x="8246828" y="1797784"/>
            <a:ext cx="2019999" cy="707886"/>
          </a:xfrm>
          <a:prstGeom prst="rect">
            <a:avLst/>
          </a:prstGeom>
          <a:noFill/>
        </p:spPr>
        <p:txBody>
          <a:bodyPr wrap="square" rtlCol="0">
            <a:spAutoFit/>
          </a:bodyPr>
          <a:lstStyle/>
          <a:p>
            <a:r>
              <a:rPr lang="en-US" sz="4000" dirty="0">
                <a:solidFill>
                  <a:srgbClr val="548235"/>
                </a:solidFill>
              </a:rPr>
              <a:t>Where</a:t>
            </a:r>
          </a:p>
        </p:txBody>
      </p:sp>
      <p:sp>
        <p:nvSpPr>
          <p:cNvPr id="15" name="TextBox 14">
            <a:extLst>
              <a:ext uri="{FF2B5EF4-FFF2-40B4-BE49-F238E27FC236}">
                <a16:creationId xmlns:a16="http://schemas.microsoft.com/office/drawing/2014/main" id="{4BB2A06B-07A1-F67A-6DAB-5EAEE89DB8D1}"/>
              </a:ext>
            </a:extLst>
          </p:cNvPr>
          <p:cNvSpPr txBox="1"/>
          <p:nvPr/>
        </p:nvSpPr>
        <p:spPr>
          <a:xfrm>
            <a:off x="8299470" y="2436415"/>
            <a:ext cx="3139145" cy="923330"/>
          </a:xfrm>
          <a:prstGeom prst="rect">
            <a:avLst/>
          </a:prstGeom>
          <a:noFill/>
        </p:spPr>
        <p:txBody>
          <a:bodyPr wrap="square" rtlCol="0">
            <a:spAutoFit/>
          </a:bodyPr>
          <a:lstStyle/>
          <a:p>
            <a:r>
              <a:rPr lang="en-US" dirty="0"/>
              <a:t>Locate material libraries in the BIM project folder, next to the project keynotes and checklists</a:t>
            </a:r>
          </a:p>
        </p:txBody>
      </p:sp>
      <p:sp>
        <p:nvSpPr>
          <p:cNvPr id="16" name="TextBox 15">
            <a:extLst>
              <a:ext uri="{FF2B5EF4-FFF2-40B4-BE49-F238E27FC236}">
                <a16:creationId xmlns:a16="http://schemas.microsoft.com/office/drawing/2014/main" id="{9224804E-0A9D-BC8A-8B7D-C7CC1471D3DA}"/>
              </a:ext>
            </a:extLst>
          </p:cNvPr>
          <p:cNvSpPr txBox="1"/>
          <p:nvPr/>
        </p:nvSpPr>
        <p:spPr>
          <a:xfrm>
            <a:off x="3887595" y="3429000"/>
            <a:ext cx="2019999" cy="707886"/>
          </a:xfrm>
          <a:prstGeom prst="rect">
            <a:avLst/>
          </a:prstGeom>
          <a:noFill/>
        </p:spPr>
        <p:txBody>
          <a:bodyPr wrap="square" rtlCol="0">
            <a:spAutoFit/>
          </a:bodyPr>
          <a:lstStyle/>
          <a:p>
            <a:r>
              <a:rPr lang="en-US" sz="4000" dirty="0">
                <a:solidFill>
                  <a:srgbClr val="548235"/>
                </a:solidFill>
              </a:rPr>
              <a:t>When</a:t>
            </a:r>
          </a:p>
        </p:txBody>
      </p:sp>
      <p:sp>
        <p:nvSpPr>
          <p:cNvPr id="17" name="TextBox 16">
            <a:extLst>
              <a:ext uri="{FF2B5EF4-FFF2-40B4-BE49-F238E27FC236}">
                <a16:creationId xmlns:a16="http://schemas.microsoft.com/office/drawing/2014/main" id="{8DC508B7-C1C9-014B-C2CC-AEB90A51338A}"/>
              </a:ext>
            </a:extLst>
          </p:cNvPr>
          <p:cNvSpPr txBox="1"/>
          <p:nvPr/>
        </p:nvSpPr>
        <p:spPr>
          <a:xfrm>
            <a:off x="3940237" y="4067631"/>
            <a:ext cx="3139145" cy="1754326"/>
          </a:xfrm>
          <a:prstGeom prst="rect">
            <a:avLst/>
          </a:prstGeom>
          <a:noFill/>
        </p:spPr>
        <p:txBody>
          <a:bodyPr wrap="square" rtlCol="0">
            <a:spAutoFit/>
          </a:bodyPr>
          <a:lstStyle/>
          <a:p>
            <a:r>
              <a:rPr lang="en-US" dirty="0"/>
              <a:t>Material libraries benefit the project the most if they are coordinated early on, such as in a schematic or entitlement phase when exterior elevations are started</a:t>
            </a:r>
          </a:p>
        </p:txBody>
      </p:sp>
      <p:sp>
        <p:nvSpPr>
          <p:cNvPr id="18" name="TextBox 17">
            <a:extLst>
              <a:ext uri="{FF2B5EF4-FFF2-40B4-BE49-F238E27FC236}">
                <a16:creationId xmlns:a16="http://schemas.microsoft.com/office/drawing/2014/main" id="{4AA9B133-CDF0-83ED-1CED-F28329E90FD1}"/>
              </a:ext>
            </a:extLst>
          </p:cNvPr>
          <p:cNvSpPr txBox="1"/>
          <p:nvPr/>
        </p:nvSpPr>
        <p:spPr>
          <a:xfrm>
            <a:off x="7286562" y="3498255"/>
            <a:ext cx="2019999" cy="707886"/>
          </a:xfrm>
          <a:prstGeom prst="rect">
            <a:avLst/>
          </a:prstGeom>
          <a:noFill/>
        </p:spPr>
        <p:txBody>
          <a:bodyPr wrap="square" rtlCol="0">
            <a:spAutoFit/>
          </a:bodyPr>
          <a:lstStyle/>
          <a:p>
            <a:r>
              <a:rPr lang="en-US" sz="4000" dirty="0">
                <a:solidFill>
                  <a:srgbClr val="548235"/>
                </a:solidFill>
              </a:rPr>
              <a:t>Why</a:t>
            </a:r>
          </a:p>
        </p:txBody>
      </p:sp>
      <p:sp>
        <p:nvSpPr>
          <p:cNvPr id="19" name="TextBox 18">
            <a:extLst>
              <a:ext uri="{FF2B5EF4-FFF2-40B4-BE49-F238E27FC236}">
                <a16:creationId xmlns:a16="http://schemas.microsoft.com/office/drawing/2014/main" id="{648FE8EF-FCAF-48E8-EE34-83464CFA9258}"/>
              </a:ext>
            </a:extLst>
          </p:cNvPr>
          <p:cNvSpPr txBox="1"/>
          <p:nvPr/>
        </p:nvSpPr>
        <p:spPr>
          <a:xfrm>
            <a:off x="7339204" y="4136886"/>
            <a:ext cx="3870663" cy="2308324"/>
          </a:xfrm>
          <a:prstGeom prst="rect">
            <a:avLst/>
          </a:prstGeom>
          <a:noFill/>
        </p:spPr>
        <p:txBody>
          <a:bodyPr wrap="square" rtlCol="0">
            <a:spAutoFit/>
          </a:bodyPr>
          <a:lstStyle/>
          <a:p>
            <a:r>
              <a:rPr lang="en-US" dirty="0"/>
              <a:t>As the design development progresses, changes to materials from the City, neighbors or Owners can be applied very quickly across models using material libraries and helps keep consistency for tagging materials and graphics, while shortening the amount of time being used for repetitive tasks</a:t>
            </a:r>
          </a:p>
        </p:txBody>
      </p:sp>
    </p:spTree>
    <p:extLst>
      <p:ext uri="{BB962C8B-B14F-4D97-AF65-F5344CB8AC3E}">
        <p14:creationId xmlns:p14="http://schemas.microsoft.com/office/powerpoint/2010/main" val="37794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Creating a Material Library</a:t>
            </a:r>
          </a:p>
        </p:txBody>
      </p:sp>
      <p:pic>
        <p:nvPicPr>
          <p:cNvPr id="4" name="Picture 3">
            <a:extLst>
              <a:ext uri="{FF2B5EF4-FFF2-40B4-BE49-F238E27FC236}">
                <a16:creationId xmlns:a16="http://schemas.microsoft.com/office/drawing/2014/main" id="{5A91BB6F-F023-E708-AB26-D0DFCD6F5D5D}"/>
              </a:ext>
            </a:extLst>
          </p:cNvPr>
          <p:cNvPicPr>
            <a:picLocks noChangeAspect="1"/>
          </p:cNvPicPr>
          <p:nvPr/>
        </p:nvPicPr>
        <p:blipFill>
          <a:blip r:embed="rId2"/>
          <a:stretch>
            <a:fillRect/>
          </a:stretch>
        </p:blipFill>
        <p:spPr>
          <a:xfrm>
            <a:off x="474614" y="1222858"/>
            <a:ext cx="5044917" cy="5344853"/>
          </a:xfrm>
          <a:prstGeom prst="rect">
            <a:avLst/>
          </a:prstGeom>
        </p:spPr>
      </p:pic>
      <p:sp>
        <p:nvSpPr>
          <p:cNvPr id="8" name="Rectangle 7">
            <a:extLst>
              <a:ext uri="{FF2B5EF4-FFF2-40B4-BE49-F238E27FC236}">
                <a16:creationId xmlns:a16="http://schemas.microsoft.com/office/drawing/2014/main" id="{8773D07B-405C-9854-975A-E61AC0BBF9C4}"/>
              </a:ext>
            </a:extLst>
          </p:cNvPr>
          <p:cNvSpPr/>
          <p:nvPr/>
        </p:nvSpPr>
        <p:spPr>
          <a:xfrm>
            <a:off x="407220" y="5798455"/>
            <a:ext cx="1162879" cy="430696"/>
          </a:xfrm>
          <a:prstGeom prst="rect">
            <a:avLst/>
          </a:prstGeom>
          <a:noFill/>
          <a:ln w="38100">
            <a:solidFill>
              <a:srgbClr val="548235"/>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E626C20-4D06-399E-E250-AC0E6445D485}"/>
              </a:ext>
            </a:extLst>
          </p:cNvPr>
          <p:cNvPicPr>
            <a:picLocks noChangeAspect="1"/>
          </p:cNvPicPr>
          <p:nvPr/>
        </p:nvPicPr>
        <p:blipFill>
          <a:blip r:embed="rId3"/>
          <a:stretch>
            <a:fillRect/>
          </a:stretch>
        </p:blipFill>
        <p:spPr>
          <a:xfrm>
            <a:off x="2351676" y="4086535"/>
            <a:ext cx="1701887" cy="2019404"/>
          </a:xfrm>
          <a:prstGeom prst="rect">
            <a:avLst/>
          </a:prstGeom>
          <a:ln w="38100">
            <a:solidFill>
              <a:srgbClr val="548235"/>
            </a:solidFill>
          </a:ln>
        </p:spPr>
      </p:pic>
      <p:sp>
        <p:nvSpPr>
          <p:cNvPr id="11" name="Arrow: Bent 10">
            <a:extLst>
              <a:ext uri="{FF2B5EF4-FFF2-40B4-BE49-F238E27FC236}">
                <a16:creationId xmlns:a16="http://schemas.microsoft.com/office/drawing/2014/main" id="{4E9A2670-0B9B-AFFB-F541-0BD0B1048FFB}"/>
              </a:ext>
            </a:extLst>
          </p:cNvPr>
          <p:cNvSpPr/>
          <p:nvPr/>
        </p:nvSpPr>
        <p:spPr>
          <a:xfrm>
            <a:off x="860324" y="4619328"/>
            <a:ext cx="1522458" cy="1186069"/>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0ED951D2-49EE-4136-2CC8-CB7DAEA9F664}"/>
              </a:ext>
            </a:extLst>
          </p:cNvPr>
          <p:cNvPicPr>
            <a:picLocks noChangeAspect="1"/>
          </p:cNvPicPr>
          <p:nvPr/>
        </p:nvPicPr>
        <p:blipFill>
          <a:blip r:embed="rId4"/>
          <a:stretch>
            <a:fillRect/>
          </a:stretch>
        </p:blipFill>
        <p:spPr>
          <a:xfrm>
            <a:off x="6428942" y="795820"/>
            <a:ext cx="5207268" cy="5397777"/>
          </a:xfrm>
          <a:prstGeom prst="rect">
            <a:avLst/>
          </a:prstGeom>
          <a:ln w="38100">
            <a:solidFill>
              <a:srgbClr val="548235"/>
            </a:solidFill>
          </a:ln>
        </p:spPr>
      </p:pic>
      <p:sp>
        <p:nvSpPr>
          <p:cNvPr id="6" name="Arrow: Bent 5">
            <a:extLst>
              <a:ext uri="{FF2B5EF4-FFF2-40B4-BE49-F238E27FC236}">
                <a16:creationId xmlns:a16="http://schemas.microsoft.com/office/drawing/2014/main" id="{CC8E90CB-C572-7ADC-206C-C5AF8C7419D4}"/>
              </a:ext>
            </a:extLst>
          </p:cNvPr>
          <p:cNvSpPr/>
          <p:nvPr/>
        </p:nvSpPr>
        <p:spPr>
          <a:xfrm flipV="1">
            <a:off x="3630507" y="5079999"/>
            <a:ext cx="4097866" cy="555142"/>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865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Creating a Material Library</a:t>
            </a:r>
          </a:p>
        </p:txBody>
      </p:sp>
      <p:pic>
        <p:nvPicPr>
          <p:cNvPr id="7" name="Picture 6">
            <a:extLst>
              <a:ext uri="{FF2B5EF4-FFF2-40B4-BE49-F238E27FC236}">
                <a16:creationId xmlns:a16="http://schemas.microsoft.com/office/drawing/2014/main" id="{B7232D4F-6C16-6694-5ACC-05D42A8FF4B6}"/>
              </a:ext>
            </a:extLst>
          </p:cNvPr>
          <p:cNvPicPr>
            <a:picLocks noChangeAspect="1"/>
          </p:cNvPicPr>
          <p:nvPr/>
        </p:nvPicPr>
        <p:blipFill>
          <a:blip r:embed="rId2"/>
          <a:stretch>
            <a:fillRect/>
          </a:stretch>
        </p:blipFill>
        <p:spPr>
          <a:xfrm>
            <a:off x="424708" y="1124373"/>
            <a:ext cx="4271860" cy="5608158"/>
          </a:xfrm>
          <a:prstGeom prst="rect">
            <a:avLst/>
          </a:prstGeom>
          <a:ln w="38100">
            <a:solidFill>
              <a:srgbClr val="548235"/>
            </a:solidFill>
          </a:ln>
        </p:spPr>
      </p:pic>
      <p:sp>
        <p:nvSpPr>
          <p:cNvPr id="9" name="Oval 8">
            <a:extLst>
              <a:ext uri="{FF2B5EF4-FFF2-40B4-BE49-F238E27FC236}">
                <a16:creationId xmlns:a16="http://schemas.microsoft.com/office/drawing/2014/main" id="{A4C782EA-AFC4-7A1C-6613-D7D97CD90940}"/>
              </a:ext>
            </a:extLst>
          </p:cNvPr>
          <p:cNvSpPr/>
          <p:nvPr/>
        </p:nvSpPr>
        <p:spPr>
          <a:xfrm>
            <a:off x="2411307" y="4741333"/>
            <a:ext cx="1910080" cy="854075"/>
          </a:xfrm>
          <a:prstGeom prst="ellipse">
            <a:avLst/>
          </a:prstGeom>
          <a:noFill/>
          <a:ln w="38100">
            <a:solidFill>
              <a:srgbClr val="548235"/>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0725AC-A5C3-24CE-B5FC-82EE006BE58D}"/>
              </a:ext>
            </a:extLst>
          </p:cNvPr>
          <p:cNvSpPr/>
          <p:nvPr/>
        </p:nvSpPr>
        <p:spPr>
          <a:xfrm rot="1607202">
            <a:off x="3287565" y="3994228"/>
            <a:ext cx="1972669" cy="1015663"/>
          </a:xfrm>
          <a:prstGeom prst="rect">
            <a:avLst/>
          </a:prstGeom>
          <a:noFill/>
        </p:spPr>
        <p:txBody>
          <a:bodyPr wrap="square" lIns="91440" tIns="45720" rIns="91440" bIns="45720">
            <a:spAutoFit/>
          </a:bodyPr>
          <a:lstStyle/>
          <a:p>
            <a:pPr algn="ctr"/>
            <a:r>
              <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
        <p:nvSpPr>
          <p:cNvPr id="14" name="TextBox 13">
            <a:extLst>
              <a:ext uri="{FF2B5EF4-FFF2-40B4-BE49-F238E27FC236}">
                <a16:creationId xmlns:a16="http://schemas.microsoft.com/office/drawing/2014/main" id="{4DDB769E-FD13-75F3-8E30-C8CDB94CC35C}"/>
              </a:ext>
            </a:extLst>
          </p:cNvPr>
          <p:cNvSpPr txBox="1"/>
          <p:nvPr/>
        </p:nvSpPr>
        <p:spPr>
          <a:xfrm>
            <a:off x="5594774" y="683279"/>
            <a:ext cx="6272107" cy="1938992"/>
          </a:xfrm>
          <a:prstGeom prst="rect">
            <a:avLst/>
          </a:prstGeom>
          <a:noFill/>
        </p:spPr>
        <p:txBody>
          <a:bodyPr wrap="square" rtlCol="0">
            <a:spAutoFit/>
          </a:bodyPr>
          <a:lstStyle/>
          <a:p>
            <a:r>
              <a:rPr lang="en-US" sz="4000" dirty="0"/>
              <a:t>BEFORE YOU START DRAGGING MATERIALS INTO THE MATERIAL LIBRARY!</a:t>
            </a:r>
          </a:p>
        </p:txBody>
      </p:sp>
      <p:sp>
        <p:nvSpPr>
          <p:cNvPr id="15" name="TextBox 14">
            <a:extLst>
              <a:ext uri="{FF2B5EF4-FFF2-40B4-BE49-F238E27FC236}">
                <a16:creationId xmlns:a16="http://schemas.microsoft.com/office/drawing/2014/main" id="{AC7E89C9-8B7D-8460-AAB3-BDCE55B822AA}"/>
              </a:ext>
            </a:extLst>
          </p:cNvPr>
          <p:cNvSpPr txBox="1"/>
          <p:nvPr/>
        </p:nvSpPr>
        <p:spPr>
          <a:xfrm>
            <a:off x="4931726" y="2725700"/>
            <a:ext cx="6686533" cy="2031325"/>
          </a:xfrm>
          <a:prstGeom prst="rect">
            <a:avLst/>
          </a:prstGeom>
          <a:noFill/>
        </p:spPr>
        <p:txBody>
          <a:bodyPr wrap="square" rtlCol="0">
            <a:spAutoFit/>
          </a:bodyPr>
          <a:lstStyle/>
          <a:p>
            <a:r>
              <a:rPr lang="en-US" dirty="0"/>
              <a:t>The information brought into the material library will carry across all other models used with the library. </a:t>
            </a:r>
          </a:p>
          <a:p>
            <a:r>
              <a:rPr lang="en-US" b="1" dirty="0"/>
              <a:t>Do not drag materials into the library until you’ve set up the correct material name, description and mark to avoid having to re-do work. </a:t>
            </a:r>
          </a:p>
          <a:p>
            <a:r>
              <a:rPr lang="en-US" dirty="0"/>
              <a:t>Also, before dragging materials in, create any categories needed, for example if you have multiple color schemes for a site</a:t>
            </a:r>
          </a:p>
          <a:p>
            <a:endParaRPr lang="en-US" dirty="0"/>
          </a:p>
        </p:txBody>
      </p:sp>
      <p:pic>
        <p:nvPicPr>
          <p:cNvPr id="17" name="Picture 16">
            <a:extLst>
              <a:ext uri="{FF2B5EF4-FFF2-40B4-BE49-F238E27FC236}">
                <a16:creationId xmlns:a16="http://schemas.microsoft.com/office/drawing/2014/main" id="{09140CCC-94F3-6466-298A-487919DC3FB6}"/>
              </a:ext>
            </a:extLst>
          </p:cNvPr>
          <p:cNvPicPr>
            <a:picLocks noChangeAspect="1"/>
          </p:cNvPicPr>
          <p:nvPr/>
        </p:nvPicPr>
        <p:blipFill rotWithShape="1">
          <a:blip r:embed="rId3"/>
          <a:srcRect t="42963" b="28764"/>
          <a:stretch/>
        </p:blipFill>
        <p:spPr>
          <a:xfrm>
            <a:off x="7061222" y="4793539"/>
            <a:ext cx="4910593" cy="1938992"/>
          </a:xfrm>
          <a:prstGeom prst="rect">
            <a:avLst/>
          </a:prstGeom>
          <a:ln w="38100">
            <a:solidFill>
              <a:srgbClr val="548235"/>
            </a:solidFill>
          </a:ln>
        </p:spPr>
      </p:pic>
      <p:sp>
        <p:nvSpPr>
          <p:cNvPr id="18" name="Arrow: Bent 17">
            <a:extLst>
              <a:ext uri="{FF2B5EF4-FFF2-40B4-BE49-F238E27FC236}">
                <a16:creationId xmlns:a16="http://schemas.microsoft.com/office/drawing/2014/main" id="{7460FACE-0105-E966-8A2A-CE4778DB6032}"/>
              </a:ext>
            </a:extLst>
          </p:cNvPr>
          <p:cNvSpPr/>
          <p:nvPr/>
        </p:nvSpPr>
        <p:spPr>
          <a:xfrm rot="10800000" flipH="1">
            <a:off x="6527889" y="4392706"/>
            <a:ext cx="468964" cy="2096511"/>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78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Adding Materials</a:t>
            </a:r>
          </a:p>
        </p:txBody>
      </p:sp>
      <p:sp>
        <p:nvSpPr>
          <p:cNvPr id="15" name="TextBox 14">
            <a:extLst>
              <a:ext uri="{FF2B5EF4-FFF2-40B4-BE49-F238E27FC236}">
                <a16:creationId xmlns:a16="http://schemas.microsoft.com/office/drawing/2014/main" id="{AC7E89C9-8B7D-8460-AAB3-BDCE55B822AA}"/>
              </a:ext>
            </a:extLst>
          </p:cNvPr>
          <p:cNvSpPr txBox="1"/>
          <p:nvPr/>
        </p:nvSpPr>
        <p:spPr>
          <a:xfrm>
            <a:off x="5830985" y="1786001"/>
            <a:ext cx="2245903" cy="923330"/>
          </a:xfrm>
          <a:prstGeom prst="rect">
            <a:avLst/>
          </a:prstGeom>
          <a:noFill/>
        </p:spPr>
        <p:txBody>
          <a:bodyPr wrap="square" rtlCol="0">
            <a:spAutoFit/>
          </a:bodyPr>
          <a:lstStyle/>
          <a:p>
            <a:r>
              <a:rPr lang="en-US" dirty="0"/>
              <a:t>To add materials to your library, drag into the Library palette</a:t>
            </a:r>
          </a:p>
        </p:txBody>
      </p:sp>
      <p:pic>
        <p:nvPicPr>
          <p:cNvPr id="3" name="Picture 2">
            <a:extLst>
              <a:ext uri="{FF2B5EF4-FFF2-40B4-BE49-F238E27FC236}">
                <a16:creationId xmlns:a16="http://schemas.microsoft.com/office/drawing/2014/main" id="{2F60D217-9820-3A10-FCAD-654C86608B48}"/>
              </a:ext>
            </a:extLst>
          </p:cNvPr>
          <p:cNvPicPr>
            <a:picLocks noChangeAspect="1"/>
          </p:cNvPicPr>
          <p:nvPr/>
        </p:nvPicPr>
        <p:blipFill>
          <a:blip r:embed="rId2"/>
          <a:stretch>
            <a:fillRect/>
          </a:stretch>
        </p:blipFill>
        <p:spPr>
          <a:xfrm>
            <a:off x="453813" y="1130171"/>
            <a:ext cx="5086611" cy="2749691"/>
          </a:xfrm>
          <a:prstGeom prst="rect">
            <a:avLst/>
          </a:prstGeom>
          <a:ln w="38100">
            <a:solidFill>
              <a:srgbClr val="548235"/>
            </a:solidFill>
          </a:ln>
        </p:spPr>
      </p:pic>
      <p:sp>
        <p:nvSpPr>
          <p:cNvPr id="4" name="Arrow: Left 3">
            <a:extLst>
              <a:ext uri="{FF2B5EF4-FFF2-40B4-BE49-F238E27FC236}">
                <a16:creationId xmlns:a16="http://schemas.microsoft.com/office/drawing/2014/main" id="{69706DE8-3369-585D-3752-F5DE8FA16146}"/>
              </a:ext>
            </a:extLst>
          </p:cNvPr>
          <p:cNvSpPr/>
          <p:nvPr/>
        </p:nvSpPr>
        <p:spPr>
          <a:xfrm>
            <a:off x="5201920" y="1869440"/>
            <a:ext cx="650240" cy="114806"/>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336C28D-8033-CF60-B3A9-1AE87B6E804F}"/>
              </a:ext>
            </a:extLst>
          </p:cNvPr>
          <p:cNvPicPr>
            <a:picLocks noChangeAspect="1"/>
          </p:cNvPicPr>
          <p:nvPr/>
        </p:nvPicPr>
        <p:blipFill>
          <a:blip r:embed="rId3"/>
          <a:stretch>
            <a:fillRect/>
          </a:stretch>
        </p:blipFill>
        <p:spPr>
          <a:xfrm>
            <a:off x="3136334" y="3484179"/>
            <a:ext cx="4940554" cy="2343270"/>
          </a:xfrm>
          <a:prstGeom prst="rect">
            <a:avLst/>
          </a:prstGeom>
          <a:ln w="38100">
            <a:solidFill>
              <a:srgbClr val="548235"/>
            </a:solidFill>
          </a:ln>
        </p:spPr>
      </p:pic>
      <p:sp>
        <p:nvSpPr>
          <p:cNvPr id="10" name="TextBox 9">
            <a:extLst>
              <a:ext uri="{FF2B5EF4-FFF2-40B4-BE49-F238E27FC236}">
                <a16:creationId xmlns:a16="http://schemas.microsoft.com/office/drawing/2014/main" id="{13EDDC49-5A57-25E0-6A65-7B8989E06E17}"/>
              </a:ext>
            </a:extLst>
          </p:cNvPr>
          <p:cNvSpPr txBox="1"/>
          <p:nvPr/>
        </p:nvSpPr>
        <p:spPr>
          <a:xfrm>
            <a:off x="8377497" y="4264839"/>
            <a:ext cx="3626243" cy="1200329"/>
          </a:xfrm>
          <a:prstGeom prst="rect">
            <a:avLst/>
          </a:prstGeom>
          <a:noFill/>
        </p:spPr>
        <p:txBody>
          <a:bodyPr wrap="square" rtlCol="0">
            <a:spAutoFit/>
          </a:bodyPr>
          <a:lstStyle/>
          <a:p>
            <a:r>
              <a:rPr lang="en-US" dirty="0"/>
              <a:t>If you have separate materials – for example Color Palette 1 and Color Palette 2 for the same building, you can separate materials by category </a:t>
            </a:r>
          </a:p>
        </p:txBody>
      </p:sp>
      <p:sp>
        <p:nvSpPr>
          <p:cNvPr id="11" name="Arrow: Left 10">
            <a:extLst>
              <a:ext uri="{FF2B5EF4-FFF2-40B4-BE49-F238E27FC236}">
                <a16:creationId xmlns:a16="http://schemas.microsoft.com/office/drawing/2014/main" id="{EEA782F4-72F8-DB23-30C7-B9ED0A3A714A}"/>
              </a:ext>
            </a:extLst>
          </p:cNvPr>
          <p:cNvSpPr/>
          <p:nvPr/>
        </p:nvSpPr>
        <p:spPr>
          <a:xfrm>
            <a:off x="7727258" y="4411407"/>
            <a:ext cx="650240" cy="114806"/>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69C3BD-9374-5CEB-C734-749CBBC3548E}"/>
              </a:ext>
            </a:extLst>
          </p:cNvPr>
          <p:cNvSpPr/>
          <p:nvPr/>
        </p:nvSpPr>
        <p:spPr>
          <a:xfrm>
            <a:off x="2997118" y="5003503"/>
            <a:ext cx="2204802" cy="665777"/>
          </a:xfrm>
          <a:prstGeom prst="rect">
            <a:avLst/>
          </a:prstGeom>
          <a:noFill/>
          <a:ln w="38100">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65A6BD-05AE-E5EF-8FF3-2BCC2E089326}"/>
              </a:ext>
            </a:extLst>
          </p:cNvPr>
          <p:cNvSpPr txBox="1"/>
          <p:nvPr/>
        </p:nvSpPr>
        <p:spPr>
          <a:xfrm rot="573341">
            <a:off x="8880423" y="1832433"/>
            <a:ext cx="2620388" cy="954107"/>
          </a:xfrm>
          <a:custGeom>
            <a:avLst/>
            <a:gdLst>
              <a:gd name="connsiteX0" fmla="*/ 0 w 2620388"/>
              <a:gd name="connsiteY0" fmla="*/ 0 h 954107"/>
              <a:gd name="connsiteX1" fmla="*/ 576485 w 2620388"/>
              <a:gd name="connsiteY1" fmla="*/ 0 h 954107"/>
              <a:gd name="connsiteX2" fmla="*/ 1048155 w 2620388"/>
              <a:gd name="connsiteY2" fmla="*/ 0 h 954107"/>
              <a:gd name="connsiteX3" fmla="*/ 1572233 w 2620388"/>
              <a:gd name="connsiteY3" fmla="*/ 0 h 954107"/>
              <a:gd name="connsiteX4" fmla="*/ 2017699 w 2620388"/>
              <a:gd name="connsiteY4" fmla="*/ 0 h 954107"/>
              <a:gd name="connsiteX5" fmla="*/ 2620388 w 2620388"/>
              <a:gd name="connsiteY5" fmla="*/ 0 h 954107"/>
              <a:gd name="connsiteX6" fmla="*/ 2620388 w 2620388"/>
              <a:gd name="connsiteY6" fmla="*/ 448430 h 954107"/>
              <a:gd name="connsiteX7" fmla="*/ 2620388 w 2620388"/>
              <a:gd name="connsiteY7" fmla="*/ 954107 h 954107"/>
              <a:gd name="connsiteX8" fmla="*/ 2174922 w 2620388"/>
              <a:gd name="connsiteY8" fmla="*/ 954107 h 954107"/>
              <a:gd name="connsiteX9" fmla="*/ 1598437 w 2620388"/>
              <a:gd name="connsiteY9" fmla="*/ 954107 h 954107"/>
              <a:gd name="connsiteX10" fmla="*/ 1152971 w 2620388"/>
              <a:gd name="connsiteY10" fmla="*/ 954107 h 954107"/>
              <a:gd name="connsiteX11" fmla="*/ 628893 w 2620388"/>
              <a:gd name="connsiteY11" fmla="*/ 954107 h 954107"/>
              <a:gd name="connsiteX12" fmla="*/ 0 w 2620388"/>
              <a:gd name="connsiteY12" fmla="*/ 954107 h 954107"/>
              <a:gd name="connsiteX13" fmla="*/ 0 w 2620388"/>
              <a:gd name="connsiteY13" fmla="*/ 505677 h 954107"/>
              <a:gd name="connsiteX14" fmla="*/ 0 w 2620388"/>
              <a:gd name="connsiteY1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0388" h="954107" extrusionOk="0">
                <a:moveTo>
                  <a:pt x="0" y="0"/>
                </a:moveTo>
                <a:cubicBezTo>
                  <a:pt x="192552" y="-60312"/>
                  <a:pt x="454185" y="11366"/>
                  <a:pt x="576485" y="0"/>
                </a:cubicBezTo>
                <a:cubicBezTo>
                  <a:pt x="698786" y="-11366"/>
                  <a:pt x="903093" y="13556"/>
                  <a:pt x="1048155" y="0"/>
                </a:cubicBezTo>
                <a:cubicBezTo>
                  <a:pt x="1193217" y="-13556"/>
                  <a:pt x="1417595" y="40641"/>
                  <a:pt x="1572233" y="0"/>
                </a:cubicBezTo>
                <a:cubicBezTo>
                  <a:pt x="1726871" y="-40641"/>
                  <a:pt x="1902210" y="37340"/>
                  <a:pt x="2017699" y="0"/>
                </a:cubicBezTo>
                <a:cubicBezTo>
                  <a:pt x="2133188" y="-37340"/>
                  <a:pt x="2459323" y="61663"/>
                  <a:pt x="2620388" y="0"/>
                </a:cubicBezTo>
                <a:cubicBezTo>
                  <a:pt x="2642347" y="198410"/>
                  <a:pt x="2615135" y="284393"/>
                  <a:pt x="2620388" y="448430"/>
                </a:cubicBezTo>
                <a:cubicBezTo>
                  <a:pt x="2625641" y="612467"/>
                  <a:pt x="2596368" y="819498"/>
                  <a:pt x="2620388" y="954107"/>
                </a:cubicBezTo>
                <a:cubicBezTo>
                  <a:pt x="2442560" y="998426"/>
                  <a:pt x="2365844" y="930675"/>
                  <a:pt x="2174922" y="954107"/>
                </a:cubicBezTo>
                <a:cubicBezTo>
                  <a:pt x="1984000" y="977539"/>
                  <a:pt x="1818942" y="887132"/>
                  <a:pt x="1598437" y="954107"/>
                </a:cubicBezTo>
                <a:cubicBezTo>
                  <a:pt x="1377932" y="1021082"/>
                  <a:pt x="1371687" y="922291"/>
                  <a:pt x="1152971" y="954107"/>
                </a:cubicBezTo>
                <a:cubicBezTo>
                  <a:pt x="934255" y="985923"/>
                  <a:pt x="799809" y="938787"/>
                  <a:pt x="628893" y="954107"/>
                </a:cubicBezTo>
                <a:cubicBezTo>
                  <a:pt x="457977" y="969427"/>
                  <a:pt x="234074" y="929065"/>
                  <a:pt x="0" y="954107"/>
                </a:cubicBezTo>
                <a:cubicBezTo>
                  <a:pt x="-24195" y="764005"/>
                  <a:pt x="26514" y="657439"/>
                  <a:pt x="0" y="505677"/>
                </a:cubicBezTo>
                <a:cubicBezTo>
                  <a:pt x="-26514" y="353915"/>
                  <a:pt x="53428" y="140968"/>
                  <a:pt x="0" y="0"/>
                </a:cubicBezTo>
                <a:close/>
              </a:path>
            </a:pathLst>
          </a:custGeom>
          <a:noFill/>
          <a:ln w="38100">
            <a:solidFill>
              <a:srgbClr val="548235"/>
            </a:solidFill>
            <a:extLst>
              <a:ext uri="{C807C97D-BFC1-408E-A445-0C87EB9F89A2}">
                <ask:lineSketchStyleProps xmlns:ask="http://schemas.microsoft.com/office/drawing/2018/sketchyshapes" sd="3457801222">
                  <a:prstGeom prst="rect">
                    <a:avLst/>
                  </a:prstGeom>
                  <ask:type>
                    <ask:lineSketchScribble/>
                  </ask:type>
                </ask:lineSketchStyleProps>
              </a:ext>
            </a:extLst>
          </a:ln>
        </p:spPr>
        <p:txBody>
          <a:bodyPr wrap="square" rtlCol="0">
            <a:spAutoFit/>
          </a:bodyPr>
          <a:lstStyle/>
          <a:p>
            <a:r>
              <a:rPr lang="en-US" sz="1400" dirty="0"/>
              <a:t>Updates to the material library will save automatically when you sync your model after any changes have been made. </a:t>
            </a:r>
          </a:p>
        </p:txBody>
      </p:sp>
    </p:spTree>
    <p:extLst>
      <p:ext uri="{BB962C8B-B14F-4D97-AF65-F5344CB8AC3E}">
        <p14:creationId xmlns:p14="http://schemas.microsoft.com/office/powerpoint/2010/main" val="246590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6"/>
                                        </p:tgtEl>
                                        <p:attrNameLst>
                                          <p:attrName>r</p:attrName>
                                        </p:attrNameLst>
                                      </p:cBhvr>
                                    </p:animRot>
                                    <p:animRot by="-240000">
                                      <p:cBhvr>
                                        <p:cTn id="34" dur="200" fill="hold">
                                          <p:stCondLst>
                                            <p:cond delay="200"/>
                                          </p:stCondLst>
                                        </p:cTn>
                                        <p:tgtEl>
                                          <p:spTgt spid="16"/>
                                        </p:tgtEl>
                                        <p:attrNameLst>
                                          <p:attrName>r</p:attrName>
                                        </p:attrNameLst>
                                      </p:cBhvr>
                                    </p:animRot>
                                    <p:animRot by="240000">
                                      <p:cBhvr>
                                        <p:cTn id="35" dur="200" fill="hold">
                                          <p:stCondLst>
                                            <p:cond delay="400"/>
                                          </p:stCondLst>
                                        </p:cTn>
                                        <p:tgtEl>
                                          <p:spTgt spid="16"/>
                                        </p:tgtEl>
                                        <p:attrNameLst>
                                          <p:attrName>r</p:attrName>
                                        </p:attrNameLst>
                                      </p:cBhvr>
                                    </p:animRot>
                                    <p:animRot by="-240000">
                                      <p:cBhvr>
                                        <p:cTn id="36" dur="200" fill="hold">
                                          <p:stCondLst>
                                            <p:cond delay="600"/>
                                          </p:stCondLst>
                                        </p:cTn>
                                        <p:tgtEl>
                                          <p:spTgt spid="16"/>
                                        </p:tgtEl>
                                        <p:attrNameLst>
                                          <p:attrName>r</p:attrName>
                                        </p:attrNameLst>
                                      </p:cBhvr>
                                    </p:animRot>
                                    <p:animRot by="120000">
                                      <p:cBhvr>
                                        <p:cTn id="37"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10" grpId="0"/>
      <p:bldP spid="11" grpId="0" animBg="1"/>
      <p:bldP spid="1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Bringing Materials into a Model</a:t>
            </a:r>
          </a:p>
        </p:txBody>
      </p:sp>
      <p:pic>
        <p:nvPicPr>
          <p:cNvPr id="6" name="Picture 5">
            <a:extLst>
              <a:ext uri="{FF2B5EF4-FFF2-40B4-BE49-F238E27FC236}">
                <a16:creationId xmlns:a16="http://schemas.microsoft.com/office/drawing/2014/main" id="{4046D892-8AE4-1423-2951-0896D1957C88}"/>
              </a:ext>
            </a:extLst>
          </p:cNvPr>
          <p:cNvPicPr>
            <a:picLocks noChangeAspect="1"/>
          </p:cNvPicPr>
          <p:nvPr/>
        </p:nvPicPr>
        <p:blipFill>
          <a:blip r:embed="rId2"/>
          <a:stretch>
            <a:fillRect/>
          </a:stretch>
        </p:blipFill>
        <p:spPr>
          <a:xfrm>
            <a:off x="526891" y="1222858"/>
            <a:ext cx="6159817" cy="2876698"/>
          </a:xfrm>
          <a:prstGeom prst="rect">
            <a:avLst/>
          </a:prstGeom>
          <a:ln w="38100">
            <a:solidFill>
              <a:srgbClr val="548235"/>
            </a:solidFill>
          </a:ln>
        </p:spPr>
      </p:pic>
      <p:sp>
        <p:nvSpPr>
          <p:cNvPr id="7" name="Rectangle 6">
            <a:extLst>
              <a:ext uri="{FF2B5EF4-FFF2-40B4-BE49-F238E27FC236}">
                <a16:creationId xmlns:a16="http://schemas.microsoft.com/office/drawing/2014/main" id="{69C61FAC-3C6C-5BE0-EAFE-F78054589286}"/>
              </a:ext>
            </a:extLst>
          </p:cNvPr>
          <p:cNvSpPr/>
          <p:nvPr/>
        </p:nvSpPr>
        <p:spPr>
          <a:xfrm>
            <a:off x="4992914" y="2510971"/>
            <a:ext cx="1458686" cy="1030515"/>
          </a:xfrm>
          <a:prstGeom prst="rect">
            <a:avLst/>
          </a:prstGeom>
          <a:noFill/>
          <a:ln w="38100">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C011645E-EECE-23B7-DE03-83D07D1BF2C0}"/>
              </a:ext>
            </a:extLst>
          </p:cNvPr>
          <p:cNvSpPr/>
          <p:nvPr/>
        </p:nvSpPr>
        <p:spPr>
          <a:xfrm>
            <a:off x="5418667" y="2756747"/>
            <a:ext cx="2587413" cy="121920"/>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547037-B554-D785-AA1A-15C3537CCB6B}"/>
              </a:ext>
            </a:extLst>
          </p:cNvPr>
          <p:cNvSpPr txBox="1"/>
          <p:nvPr/>
        </p:nvSpPr>
        <p:spPr>
          <a:xfrm>
            <a:off x="8114454" y="1942032"/>
            <a:ext cx="3501813" cy="2031325"/>
          </a:xfrm>
          <a:prstGeom prst="rect">
            <a:avLst/>
          </a:prstGeom>
          <a:noFill/>
        </p:spPr>
        <p:txBody>
          <a:bodyPr wrap="square" rtlCol="0">
            <a:spAutoFit/>
          </a:bodyPr>
          <a:lstStyle/>
          <a:p>
            <a:r>
              <a:rPr lang="en-US" dirty="0"/>
              <a:t>Adds the material from the Library into the material palette of the model. You can also drag the material up into the palette. </a:t>
            </a:r>
          </a:p>
          <a:p>
            <a:r>
              <a:rPr lang="en-US" dirty="0"/>
              <a:t>If a material of the same NAME already exists, Revit will ask if you want to “Replace” or “Keep Both”</a:t>
            </a:r>
          </a:p>
        </p:txBody>
      </p:sp>
      <p:pic>
        <p:nvPicPr>
          <p:cNvPr id="17" name="Picture 16">
            <a:extLst>
              <a:ext uri="{FF2B5EF4-FFF2-40B4-BE49-F238E27FC236}">
                <a16:creationId xmlns:a16="http://schemas.microsoft.com/office/drawing/2014/main" id="{BBDF0151-A812-2108-E99B-748ABAC2ECEF}"/>
              </a:ext>
            </a:extLst>
          </p:cNvPr>
          <p:cNvPicPr>
            <a:picLocks noChangeAspect="1"/>
          </p:cNvPicPr>
          <p:nvPr/>
        </p:nvPicPr>
        <p:blipFill>
          <a:blip r:embed="rId3"/>
          <a:stretch>
            <a:fillRect/>
          </a:stretch>
        </p:blipFill>
        <p:spPr>
          <a:xfrm>
            <a:off x="8074568" y="4035519"/>
            <a:ext cx="3581584" cy="2038455"/>
          </a:xfrm>
          <a:prstGeom prst="rect">
            <a:avLst/>
          </a:prstGeom>
          <a:ln w="38100">
            <a:solidFill>
              <a:srgbClr val="548235"/>
            </a:solidFill>
          </a:ln>
        </p:spPr>
      </p:pic>
      <p:sp>
        <p:nvSpPr>
          <p:cNvPr id="19" name="TextBox 18">
            <a:extLst>
              <a:ext uri="{FF2B5EF4-FFF2-40B4-BE49-F238E27FC236}">
                <a16:creationId xmlns:a16="http://schemas.microsoft.com/office/drawing/2014/main" id="{ED163E10-801E-1A5E-3238-5403EE6346FB}"/>
              </a:ext>
            </a:extLst>
          </p:cNvPr>
          <p:cNvSpPr txBox="1"/>
          <p:nvPr/>
        </p:nvSpPr>
        <p:spPr>
          <a:xfrm>
            <a:off x="2945190" y="4412556"/>
            <a:ext cx="4946953" cy="1200329"/>
          </a:xfrm>
          <a:prstGeom prst="rect">
            <a:avLst/>
          </a:prstGeom>
          <a:noFill/>
        </p:spPr>
        <p:txBody>
          <a:bodyPr wrap="square" rtlCol="0">
            <a:spAutoFit/>
          </a:bodyPr>
          <a:lstStyle/>
          <a:p>
            <a:r>
              <a:rPr lang="en-US" dirty="0"/>
              <a:t>If you “Replace” the material in your model, it will get overwritten with any new identity information, RGB values or appearance selections and images to match what is in your Material Library</a:t>
            </a:r>
          </a:p>
        </p:txBody>
      </p:sp>
      <p:sp>
        <p:nvSpPr>
          <p:cNvPr id="21" name="Arrow: Bent 20">
            <a:extLst>
              <a:ext uri="{FF2B5EF4-FFF2-40B4-BE49-F238E27FC236}">
                <a16:creationId xmlns:a16="http://schemas.microsoft.com/office/drawing/2014/main" id="{28273ACD-0195-459E-5B44-986CBBD0D6FC}"/>
              </a:ext>
            </a:extLst>
          </p:cNvPr>
          <p:cNvSpPr/>
          <p:nvPr/>
        </p:nvSpPr>
        <p:spPr>
          <a:xfrm flipH="1">
            <a:off x="6686708" y="5396438"/>
            <a:ext cx="2499358" cy="313246"/>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2" name="Arrow: Bent 21">
            <a:extLst>
              <a:ext uri="{FF2B5EF4-FFF2-40B4-BE49-F238E27FC236}">
                <a16:creationId xmlns:a16="http://schemas.microsoft.com/office/drawing/2014/main" id="{520C0080-2771-8BD8-3E95-090CD73E508D}"/>
              </a:ext>
            </a:extLst>
          </p:cNvPr>
          <p:cNvSpPr/>
          <p:nvPr/>
        </p:nvSpPr>
        <p:spPr>
          <a:xfrm flipH="1" flipV="1">
            <a:off x="7376160" y="5870855"/>
            <a:ext cx="2940834" cy="387704"/>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BD8966ED-1FDB-79D4-4F1F-CB36CE2C0C5E}"/>
              </a:ext>
            </a:extLst>
          </p:cNvPr>
          <p:cNvSpPr txBox="1"/>
          <p:nvPr/>
        </p:nvSpPr>
        <p:spPr>
          <a:xfrm>
            <a:off x="2945190" y="5727796"/>
            <a:ext cx="4529814" cy="923330"/>
          </a:xfrm>
          <a:prstGeom prst="rect">
            <a:avLst/>
          </a:prstGeom>
          <a:noFill/>
        </p:spPr>
        <p:txBody>
          <a:bodyPr wrap="square" rtlCol="0">
            <a:spAutoFit/>
          </a:bodyPr>
          <a:lstStyle/>
          <a:p>
            <a:r>
              <a:rPr lang="en-US" dirty="0"/>
              <a:t>If you “Keep Both” the material from the Library will get added to the model with “(1)” or something similar appended to the end. </a:t>
            </a:r>
          </a:p>
        </p:txBody>
      </p:sp>
    </p:spTree>
    <p:extLst>
      <p:ext uri="{BB962C8B-B14F-4D97-AF65-F5344CB8AC3E}">
        <p14:creationId xmlns:p14="http://schemas.microsoft.com/office/powerpoint/2010/main" val="167955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heel(1)">
                                      <p:cBhvr>
                                        <p:cTn id="30" dur="2000"/>
                                        <p:tgtEl>
                                          <p:spTgt spid="2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P spid="19" grpId="0"/>
      <p:bldP spid="21" grpId="0" animBg="1"/>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Replacing or Updating Materials – Important information</a:t>
            </a:r>
          </a:p>
        </p:txBody>
      </p:sp>
      <p:sp>
        <p:nvSpPr>
          <p:cNvPr id="2" name="TextBox 1">
            <a:extLst>
              <a:ext uri="{FF2B5EF4-FFF2-40B4-BE49-F238E27FC236}">
                <a16:creationId xmlns:a16="http://schemas.microsoft.com/office/drawing/2014/main" id="{5646837B-6249-D76B-AD00-DA986FBB2217}"/>
              </a:ext>
            </a:extLst>
          </p:cNvPr>
          <p:cNvSpPr txBox="1"/>
          <p:nvPr/>
        </p:nvSpPr>
        <p:spPr>
          <a:xfrm>
            <a:off x="508000" y="1222858"/>
            <a:ext cx="8927253" cy="369332"/>
          </a:xfrm>
          <a:prstGeom prst="rect">
            <a:avLst/>
          </a:prstGeom>
          <a:noFill/>
        </p:spPr>
        <p:txBody>
          <a:bodyPr wrap="square" rtlCol="0">
            <a:spAutoFit/>
          </a:bodyPr>
          <a:lstStyle/>
          <a:p>
            <a:r>
              <a:rPr lang="en-US" dirty="0"/>
              <a:t>Revit uses the NAME of the material to overwrite or replace material assets</a:t>
            </a:r>
          </a:p>
        </p:txBody>
      </p:sp>
      <p:pic>
        <p:nvPicPr>
          <p:cNvPr id="3" name="Picture 2">
            <a:extLst>
              <a:ext uri="{FF2B5EF4-FFF2-40B4-BE49-F238E27FC236}">
                <a16:creationId xmlns:a16="http://schemas.microsoft.com/office/drawing/2014/main" id="{778CAC47-8C82-6392-59EE-68913561D60E}"/>
              </a:ext>
            </a:extLst>
          </p:cNvPr>
          <p:cNvPicPr>
            <a:picLocks noChangeAspect="1"/>
          </p:cNvPicPr>
          <p:nvPr/>
        </p:nvPicPr>
        <p:blipFill rotWithShape="1">
          <a:blip r:embed="rId2"/>
          <a:srcRect b="31401"/>
          <a:stretch/>
        </p:blipFill>
        <p:spPr>
          <a:xfrm>
            <a:off x="5521202" y="1656668"/>
            <a:ext cx="6608727" cy="4088295"/>
          </a:xfrm>
          <a:prstGeom prst="rect">
            <a:avLst/>
          </a:prstGeom>
          <a:ln w="38100">
            <a:solidFill>
              <a:srgbClr val="548235"/>
            </a:solidFill>
          </a:ln>
        </p:spPr>
      </p:pic>
      <p:sp>
        <p:nvSpPr>
          <p:cNvPr id="4" name="Rectangle 3">
            <a:extLst>
              <a:ext uri="{FF2B5EF4-FFF2-40B4-BE49-F238E27FC236}">
                <a16:creationId xmlns:a16="http://schemas.microsoft.com/office/drawing/2014/main" id="{F407D6AB-4E4B-C724-CA22-7A7350CE08A9}"/>
              </a:ext>
            </a:extLst>
          </p:cNvPr>
          <p:cNvSpPr/>
          <p:nvPr/>
        </p:nvSpPr>
        <p:spPr>
          <a:xfrm>
            <a:off x="9353973" y="2205812"/>
            <a:ext cx="2614507" cy="354508"/>
          </a:xfrm>
          <a:prstGeom prst="rect">
            <a:avLst/>
          </a:prstGeom>
          <a:noFill/>
          <a:ln w="38100">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Bent 7">
            <a:extLst>
              <a:ext uri="{FF2B5EF4-FFF2-40B4-BE49-F238E27FC236}">
                <a16:creationId xmlns:a16="http://schemas.microsoft.com/office/drawing/2014/main" id="{52B27F0D-C4FF-AE7E-8DB6-AE91911D9CBB}"/>
              </a:ext>
            </a:extLst>
          </p:cNvPr>
          <p:cNvSpPr/>
          <p:nvPr/>
        </p:nvSpPr>
        <p:spPr>
          <a:xfrm rot="5400000">
            <a:off x="8665786" y="300721"/>
            <a:ext cx="995277" cy="2968507"/>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9CE25DF6-9DF7-F915-0C7B-A122197B2829}"/>
              </a:ext>
            </a:extLst>
          </p:cNvPr>
          <p:cNvSpPr txBox="1"/>
          <p:nvPr/>
        </p:nvSpPr>
        <p:spPr>
          <a:xfrm>
            <a:off x="508000" y="1707601"/>
            <a:ext cx="4851753" cy="1477328"/>
          </a:xfrm>
          <a:prstGeom prst="rect">
            <a:avLst/>
          </a:prstGeom>
          <a:noFill/>
        </p:spPr>
        <p:txBody>
          <a:bodyPr wrap="square" rtlCol="0">
            <a:spAutoFit/>
          </a:bodyPr>
          <a:lstStyle/>
          <a:p>
            <a:r>
              <a:rPr lang="en-US" dirty="0"/>
              <a:t>If you know that you will have multiple stucco colors, multiple color schemes or that the material paint colors, stone/brick/CMU styles will be changing – I would highly recommend using generic naming for your materials</a:t>
            </a:r>
          </a:p>
        </p:txBody>
      </p:sp>
      <p:sp>
        <p:nvSpPr>
          <p:cNvPr id="13" name="TextBox 12">
            <a:extLst>
              <a:ext uri="{FF2B5EF4-FFF2-40B4-BE49-F238E27FC236}">
                <a16:creationId xmlns:a16="http://schemas.microsoft.com/office/drawing/2014/main" id="{53A90418-79A7-1F0A-89EE-9EC9C93098C0}"/>
              </a:ext>
            </a:extLst>
          </p:cNvPr>
          <p:cNvSpPr txBox="1"/>
          <p:nvPr/>
        </p:nvSpPr>
        <p:spPr>
          <a:xfrm>
            <a:off x="507999" y="3184929"/>
            <a:ext cx="4851753" cy="1200329"/>
          </a:xfrm>
          <a:prstGeom prst="rect">
            <a:avLst/>
          </a:prstGeom>
          <a:noFill/>
        </p:spPr>
        <p:txBody>
          <a:bodyPr wrap="square" rtlCol="0">
            <a:spAutoFit/>
          </a:bodyPr>
          <a:lstStyle/>
          <a:p>
            <a:r>
              <a:rPr lang="en-US" dirty="0"/>
              <a:t>Instead of referencing a specific color such as “ORB Stucco B – DE WOODEN PEG” consider using “ORB Stucco B – Medium Stucco” (light stucco, stucco accent etc.)</a:t>
            </a:r>
          </a:p>
        </p:txBody>
      </p:sp>
      <p:sp>
        <p:nvSpPr>
          <p:cNvPr id="14" name="TextBox 13">
            <a:extLst>
              <a:ext uri="{FF2B5EF4-FFF2-40B4-BE49-F238E27FC236}">
                <a16:creationId xmlns:a16="http://schemas.microsoft.com/office/drawing/2014/main" id="{EB435C68-9E7A-9BAA-ABCC-37CD0A914137}"/>
              </a:ext>
            </a:extLst>
          </p:cNvPr>
          <p:cNvSpPr txBox="1"/>
          <p:nvPr/>
        </p:nvSpPr>
        <p:spPr>
          <a:xfrm>
            <a:off x="507998" y="4385258"/>
            <a:ext cx="4851752" cy="2031325"/>
          </a:xfrm>
          <a:prstGeom prst="rect">
            <a:avLst/>
          </a:prstGeom>
          <a:noFill/>
        </p:spPr>
        <p:txBody>
          <a:bodyPr wrap="square" rtlCol="0">
            <a:spAutoFit/>
          </a:bodyPr>
          <a:lstStyle/>
          <a:p>
            <a:r>
              <a:rPr lang="en-US" dirty="0"/>
              <a:t>When you go to replace a material across all your building models, it will automatically update without having to rename multiple materials in the model. When you change the name, you have to go into the model elements and update all walls, pop-outs, window frames, door frames etc. to the newest material</a:t>
            </a:r>
          </a:p>
        </p:txBody>
      </p:sp>
      <p:sp>
        <p:nvSpPr>
          <p:cNvPr id="15" name="TextBox 14">
            <a:extLst>
              <a:ext uri="{FF2B5EF4-FFF2-40B4-BE49-F238E27FC236}">
                <a16:creationId xmlns:a16="http://schemas.microsoft.com/office/drawing/2014/main" id="{4C8322C6-BEB8-C796-9269-F82FD4C98744}"/>
              </a:ext>
            </a:extLst>
          </p:cNvPr>
          <p:cNvSpPr txBox="1"/>
          <p:nvPr/>
        </p:nvSpPr>
        <p:spPr>
          <a:xfrm>
            <a:off x="6346613" y="5970941"/>
            <a:ext cx="5472855" cy="646331"/>
          </a:xfrm>
          <a:prstGeom prst="rect">
            <a:avLst/>
          </a:prstGeom>
          <a:noFill/>
        </p:spPr>
        <p:txBody>
          <a:bodyPr wrap="square" rtlCol="0">
            <a:spAutoFit/>
          </a:bodyPr>
          <a:lstStyle/>
          <a:p>
            <a:r>
              <a:rPr lang="en-US" dirty="0"/>
              <a:t>Now – if you already have a material library with specific color names in it, there is a work around…</a:t>
            </a:r>
          </a:p>
        </p:txBody>
      </p:sp>
      <p:sp>
        <p:nvSpPr>
          <p:cNvPr id="16" name="Smiley Face 15">
            <a:extLst>
              <a:ext uri="{FF2B5EF4-FFF2-40B4-BE49-F238E27FC236}">
                <a16:creationId xmlns:a16="http://schemas.microsoft.com/office/drawing/2014/main" id="{8F06DC82-416C-0B13-D974-CCE9E54A6452}"/>
              </a:ext>
            </a:extLst>
          </p:cNvPr>
          <p:cNvSpPr/>
          <p:nvPr/>
        </p:nvSpPr>
        <p:spPr>
          <a:xfrm rot="20081531">
            <a:off x="5715098" y="6092683"/>
            <a:ext cx="501225" cy="438500"/>
          </a:xfrm>
          <a:custGeom>
            <a:avLst/>
            <a:gdLst>
              <a:gd name="connsiteX0" fmla="*/ 0 w 501225"/>
              <a:gd name="connsiteY0" fmla="*/ 219250 h 438500"/>
              <a:gd name="connsiteX1" fmla="*/ 250613 w 501225"/>
              <a:gd name="connsiteY1" fmla="*/ 0 h 438500"/>
              <a:gd name="connsiteX2" fmla="*/ 501226 w 501225"/>
              <a:gd name="connsiteY2" fmla="*/ 219250 h 438500"/>
              <a:gd name="connsiteX3" fmla="*/ 250613 w 501225"/>
              <a:gd name="connsiteY3" fmla="*/ 438500 h 438500"/>
              <a:gd name="connsiteX4" fmla="*/ 0 w 501225"/>
              <a:gd name="connsiteY4" fmla="*/ 219250 h 438500"/>
              <a:gd name="connsiteX0" fmla="*/ 144218 w 501225"/>
              <a:gd name="connsiteY0" fmla="*/ 153678 h 438500"/>
              <a:gd name="connsiteX1" fmla="*/ 170323 w 501225"/>
              <a:gd name="connsiteY1" fmla="*/ 130839 h 438500"/>
              <a:gd name="connsiteX2" fmla="*/ 196428 w 501225"/>
              <a:gd name="connsiteY2" fmla="*/ 153678 h 438500"/>
              <a:gd name="connsiteX3" fmla="*/ 170323 w 501225"/>
              <a:gd name="connsiteY3" fmla="*/ 176517 h 438500"/>
              <a:gd name="connsiteX4" fmla="*/ 144218 w 501225"/>
              <a:gd name="connsiteY4" fmla="*/ 153678 h 438500"/>
              <a:gd name="connsiteX5" fmla="*/ 304796 w 501225"/>
              <a:gd name="connsiteY5" fmla="*/ 153678 h 438500"/>
              <a:gd name="connsiteX6" fmla="*/ 330901 w 501225"/>
              <a:gd name="connsiteY6" fmla="*/ 130839 h 438500"/>
              <a:gd name="connsiteX7" fmla="*/ 357006 w 501225"/>
              <a:gd name="connsiteY7" fmla="*/ 153678 h 438500"/>
              <a:gd name="connsiteX8" fmla="*/ 330901 w 501225"/>
              <a:gd name="connsiteY8" fmla="*/ 176517 h 438500"/>
              <a:gd name="connsiteX9" fmla="*/ 304796 w 501225"/>
              <a:gd name="connsiteY9" fmla="*/ 153678 h 438500"/>
              <a:gd name="connsiteX0" fmla="*/ 114779 w 501225"/>
              <a:gd name="connsiteY0" fmla="*/ 314866 h 438500"/>
              <a:gd name="connsiteX1" fmla="*/ 386129 w 501225"/>
              <a:gd name="connsiteY1" fmla="*/ 314866 h 438500"/>
              <a:gd name="connsiteX0" fmla="*/ 0 w 501225"/>
              <a:gd name="connsiteY0" fmla="*/ 219250 h 438500"/>
              <a:gd name="connsiteX1" fmla="*/ 250613 w 501225"/>
              <a:gd name="connsiteY1" fmla="*/ 0 h 438500"/>
              <a:gd name="connsiteX2" fmla="*/ 501226 w 501225"/>
              <a:gd name="connsiteY2" fmla="*/ 219250 h 438500"/>
              <a:gd name="connsiteX3" fmla="*/ 250613 w 501225"/>
              <a:gd name="connsiteY3" fmla="*/ 438500 h 438500"/>
              <a:gd name="connsiteX4" fmla="*/ 0 w 501225"/>
              <a:gd name="connsiteY4" fmla="*/ 219250 h 4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225" h="438500" stroke="0" extrusionOk="0">
                <a:moveTo>
                  <a:pt x="0" y="219250"/>
                </a:moveTo>
                <a:cubicBezTo>
                  <a:pt x="-8568" y="95640"/>
                  <a:pt x="78380" y="22444"/>
                  <a:pt x="250613" y="0"/>
                </a:cubicBezTo>
                <a:cubicBezTo>
                  <a:pt x="411182" y="-4579"/>
                  <a:pt x="492899" y="111521"/>
                  <a:pt x="501226" y="219250"/>
                </a:cubicBezTo>
                <a:cubicBezTo>
                  <a:pt x="520519" y="334036"/>
                  <a:pt x="402762" y="416454"/>
                  <a:pt x="250613" y="438500"/>
                </a:cubicBezTo>
                <a:cubicBezTo>
                  <a:pt x="110352" y="444349"/>
                  <a:pt x="23629" y="328056"/>
                  <a:pt x="0" y="219250"/>
                </a:cubicBezTo>
                <a:close/>
              </a:path>
              <a:path w="501225" h="438500" fill="darkenLess" extrusionOk="0">
                <a:moveTo>
                  <a:pt x="144218" y="153678"/>
                </a:moveTo>
                <a:cubicBezTo>
                  <a:pt x="143872" y="140563"/>
                  <a:pt x="159434" y="130819"/>
                  <a:pt x="170323" y="130839"/>
                </a:cubicBezTo>
                <a:cubicBezTo>
                  <a:pt x="184587" y="131310"/>
                  <a:pt x="196290" y="140444"/>
                  <a:pt x="196428" y="153678"/>
                </a:cubicBezTo>
                <a:cubicBezTo>
                  <a:pt x="193851" y="165202"/>
                  <a:pt x="186247" y="178684"/>
                  <a:pt x="170323" y="176517"/>
                </a:cubicBezTo>
                <a:cubicBezTo>
                  <a:pt x="156721" y="176821"/>
                  <a:pt x="144149" y="164147"/>
                  <a:pt x="144218" y="153678"/>
                </a:cubicBezTo>
                <a:moveTo>
                  <a:pt x="304796" y="153678"/>
                </a:moveTo>
                <a:cubicBezTo>
                  <a:pt x="307559" y="143595"/>
                  <a:pt x="319529" y="133777"/>
                  <a:pt x="330901" y="130839"/>
                </a:cubicBezTo>
                <a:cubicBezTo>
                  <a:pt x="348267" y="133036"/>
                  <a:pt x="356005" y="141349"/>
                  <a:pt x="357006" y="153678"/>
                </a:cubicBezTo>
                <a:cubicBezTo>
                  <a:pt x="357750" y="167710"/>
                  <a:pt x="343461" y="176470"/>
                  <a:pt x="330901" y="176517"/>
                </a:cubicBezTo>
                <a:cubicBezTo>
                  <a:pt x="317220" y="173270"/>
                  <a:pt x="304049" y="165978"/>
                  <a:pt x="304796" y="153678"/>
                </a:cubicBezTo>
              </a:path>
              <a:path w="501225" h="438500" fill="none" extrusionOk="0">
                <a:moveTo>
                  <a:pt x="114779" y="314866"/>
                </a:moveTo>
                <a:cubicBezTo>
                  <a:pt x="194678" y="367564"/>
                  <a:pt x="283160" y="386967"/>
                  <a:pt x="386129" y="314866"/>
                </a:cubicBezTo>
              </a:path>
              <a:path w="501225" h="438500" fill="none" extrusionOk="0">
                <a:moveTo>
                  <a:pt x="0" y="219250"/>
                </a:moveTo>
                <a:cubicBezTo>
                  <a:pt x="-22558" y="79286"/>
                  <a:pt x="150826" y="6786"/>
                  <a:pt x="250613" y="0"/>
                </a:cubicBezTo>
                <a:cubicBezTo>
                  <a:pt x="401471" y="6662"/>
                  <a:pt x="496904" y="84822"/>
                  <a:pt x="501226" y="219250"/>
                </a:cubicBezTo>
                <a:cubicBezTo>
                  <a:pt x="530105" y="356840"/>
                  <a:pt x="394812" y="445064"/>
                  <a:pt x="250613" y="438500"/>
                </a:cubicBezTo>
                <a:cubicBezTo>
                  <a:pt x="79756" y="425886"/>
                  <a:pt x="-15357" y="351991"/>
                  <a:pt x="0" y="219250"/>
                </a:cubicBezTo>
                <a:close/>
              </a:path>
            </a:pathLst>
          </a:custGeom>
          <a:noFill/>
          <a:ln w="19050">
            <a:solidFill>
              <a:srgbClr val="548235"/>
            </a:solidFill>
            <a:extLst>
              <a:ext uri="{C807C97D-BFC1-408E-A445-0C87EB9F89A2}">
                <ask:lineSketchStyleProps xmlns:ask="http://schemas.microsoft.com/office/drawing/2018/sketchyshapes" sd="2566322406">
                  <a:prstGeom prst="smileyFace">
                    <a:avLst/>
                  </a:prstGeom>
                  <ask:type>
                    <ask:lineSketchScribble/>
                  </ask:type>
                </ask:lineSketchStyleProps>
              </a:ext>
            </a:extLst>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57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14" grpId="0"/>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Updating Materials – Work Around</a:t>
            </a:r>
          </a:p>
        </p:txBody>
      </p:sp>
      <p:sp>
        <p:nvSpPr>
          <p:cNvPr id="2" name="TextBox 1">
            <a:extLst>
              <a:ext uri="{FF2B5EF4-FFF2-40B4-BE49-F238E27FC236}">
                <a16:creationId xmlns:a16="http://schemas.microsoft.com/office/drawing/2014/main" id="{5646837B-6249-D76B-AD00-DA986FBB2217}"/>
              </a:ext>
            </a:extLst>
          </p:cNvPr>
          <p:cNvSpPr txBox="1"/>
          <p:nvPr/>
        </p:nvSpPr>
        <p:spPr>
          <a:xfrm>
            <a:off x="508001" y="1046755"/>
            <a:ext cx="5527040" cy="369332"/>
          </a:xfrm>
          <a:prstGeom prst="rect">
            <a:avLst/>
          </a:prstGeom>
          <a:noFill/>
        </p:spPr>
        <p:txBody>
          <a:bodyPr wrap="square" rtlCol="0">
            <a:spAutoFit/>
          </a:bodyPr>
          <a:lstStyle/>
          <a:p>
            <a:r>
              <a:rPr lang="en-US" dirty="0"/>
              <a:t>If you have already set up materials with specific names…</a:t>
            </a:r>
          </a:p>
        </p:txBody>
      </p:sp>
      <p:sp>
        <p:nvSpPr>
          <p:cNvPr id="6" name="TextBox 5">
            <a:extLst>
              <a:ext uri="{FF2B5EF4-FFF2-40B4-BE49-F238E27FC236}">
                <a16:creationId xmlns:a16="http://schemas.microsoft.com/office/drawing/2014/main" id="{2E75E289-4033-9259-8A2E-759A6974FFCD}"/>
              </a:ext>
            </a:extLst>
          </p:cNvPr>
          <p:cNvSpPr txBox="1"/>
          <p:nvPr/>
        </p:nvSpPr>
        <p:spPr>
          <a:xfrm>
            <a:off x="826347" y="1393526"/>
            <a:ext cx="5994400" cy="2031325"/>
          </a:xfrm>
          <a:prstGeom prst="rect">
            <a:avLst/>
          </a:prstGeom>
          <a:noFill/>
        </p:spPr>
        <p:txBody>
          <a:bodyPr wrap="square" rtlCol="0">
            <a:spAutoFit/>
          </a:bodyPr>
          <a:lstStyle/>
          <a:p>
            <a:r>
              <a:rPr lang="en-US" dirty="0"/>
              <a:t>Two ways to approach this – you can change the name of the material from a specific color/ brand name to generic and do this across all the different building models. You will only have to do this once and will have to ensure that the name is identical between all models AND the associated material library. A bit more work up front to get it to the correct name but over the course of the project, will help things go faster. </a:t>
            </a:r>
          </a:p>
        </p:txBody>
      </p:sp>
      <p:sp>
        <p:nvSpPr>
          <p:cNvPr id="7" name="TextBox 6">
            <a:extLst>
              <a:ext uri="{FF2B5EF4-FFF2-40B4-BE49-F238E27FC236}">
                <a16:creationId xmlns:a16="http://schemas.microsoft.com/office/drawing/2014/main" id="{C47F5D43-266B-E8A9-03ED-A2B6020FA813}"/>
              </a:ext>
            </a:extLst>
          </p:cNvPr>
          <p:cNvSpPr txBox="1"/>
          <p:nvPr/>
        </p:nvSpPr>
        <p:spPr>
          <a:xfrm>
            <a:off x="5472854" y="4180893"/>
            <a:ext cx="6664960" cy="2308324"/>
          </a:xfrm>
          <a:prstGeom prst="rect">
            <a:avLst/>
          </a:prstGeom>
          <a:noFill/>
        </p:spPr>
        <p:txBody>
          <a:bodyPr wrap="square" rtlCol="0">
            <a:spAutoFit/>
          </a:bodyPr>
          <a:lstStyle/>
          <a:p>
            <a:r>
              <a:rPr lang="en-US" dirty="0"/>
              <a:t>If you want to maintain the color/ brand in the material name to help associate which color is which, then every time you make a color change or update, I would recommend changing the description, mark, RGB, Appearance data etc. one time WITHOUT changing the name of the material. Then, overwrite the material in each model BEFORE you go back and change the name of the material. This will ensure that all of the Identity, Graphics and Appearance data will match across all the buildings. </a:t>
            </a:r>
          </a:p>
        </p:txBody>
      </p:sp>
      <p:sp>
        <p:nvSpPr>
          <p:cNvPr id="9" name="TextBox 8">
            <a:extLst>
              <a:ext uri="{FF2B5EF4-FFF2-40B4-BE49-F238E27FC236}">
                <a16:creationId xmlns:a16="http://schemas.microsoft.com/office/drawing/2014/main" id="{415FB91E-CE07-083A-A1A3-CC434C56E7ED}"/>
              </a:ext>
            </a:extLst>
          </p:cNvPr>
          <p:cNvSpPr txBox="1"/>
          <p:nvPr/>
        </p:nvSpPr>
        <p:spPr>
          <a:xfrm>
            <a:off x="5813139" y="3446901"/>
            <a:ext cx="782467" cy="553998"/>
          </a:xfrm>
          <a:prstGeom prst="rect">
            <a:avLst/>
          </a:prstGeom>
          <a:noFill/>
        </p:spPr>
        <p:txBody>
          <a:bodyPr wrap="square" rtlCol="0">
            <a:spAutoFit/>
          </a:bodyPr>
          <a:lstStyle/>
          <a:p>
            <a:r>
              <a:rPr lang="en-US" sz="3000" dirty="0"/>
              <a:t>OR</a:t>
            </a:r>
          </a:p>
        </p:txBody>
      </p:sp>
      <p:pic>
        <p:nvPicPr>
          <p:cNvPr id="12" name="Picture 11">
            <a:extLst>
              <a:ext uri="{FF2B5EF4-FFF2-40B4-BE49-F238E27FC236}">
                <a16:creationId xmlns:a16="http://schemas.microsoft.com/office/drawing/2014/main" id="{A9AD9B74-6D64-68EA-A28C-67C95BC074B9}"/>
              </a:ext>
            </a:extLst>
          </p:cNvPr>
          <p:cNvPicPr>
            <a:picLocks noChangeAspect="1"/>
          </p:cNvPicPr>
          <p:nvPr/>
        </p:nvPicPr>
        <p:blipFill rotWithShape="1">
          <a:blip r:embed="rId2"/>
          <a:srcRect l="47436" t="4748" b="43723"/>
          <a:stretch/>
        </p:blipFill>
        <p:spPr>
          <a:xfrm>
            <a:off x="6945341" y="318131"/>
            <a:ext cx="4677698" cy="3269874"/>
          </a:xfrm>
          <a:prstGeom prst="rect">
            <a:avLst/>
          </a:prstGeom>
          <a:ln w="38100">
            <a:solidFill>
              <a:srgbClr val="548235"/>
            </a:solidFill>
          </a:ln>
        </p:spPr>
      </p:pic>
      <p:cxnSp>
        <p:nvCxnSpPr>
          <p:cNvPr id="18" name="Straight Connector 17">
            <a:extLst>
              <a:ext uri="{FF2B5EF4-FFF2-40B4-BE49-F238E27FC236}">
                <a16:creationId xmlns:a16="http://schemas.microsoft.com/office/drawing/2014/main" id="{9D92E5B4-BFB1-B341-175B-DC353B20F89A}"/>
              </a:ext>
            </a:extLst>
          </p:cNvPr>
          <p:cNvCxnSpPr/>
          <p:nvPr/>
        </p:nvCxnSpPr>
        <p:spPr>
          <a:xfrm flipH="1">
            <a:off x="8961120" y="643467"/>
            <a:ext cx="684107" cy="317017"/>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9" name="TextBox 18">
            <a:extLst>
              <a:ext uri="{FF2B5EF4-FFF2-40B4-BE49-F238E27FC236}">
                <a16:creationId xmlns:a16="http://schemas.microsoft.com/office/drawing/2014/main" id="{E56462AD-96A5-38FC-1D48-701F023CD7B0}"/>
              </a:ext>
            </a:extLst>
          </p:cNvPr>
          <p:cNvSpPr txBox="1"/>
          <p:nvPr/>
        </p:nvSpPr>
        <p:spPr>
          <a:xfrm>
            <a:off x="9645227" y="591152"/>
            <a:ext cx="1388532" cy="369332"/>
          </a:xfrm>
          <a:prstGeom prst="rect">
            <a:avLst/>
          </a:prstGeom>
          <a:noFill/>
        </p:spPr>
        <p:txBody>
          <a:bodyPr wrap="square" rtlCol="0">
            <a:spAutoFit/>
          </a:bodyPr>
          <a:lstStyle/>
          <a:p>
            <a:r>
              <a:rPr lang="en-US" dirty="0">
                <a:solidFill>
                  <a:srgbClr val="548235"/>
                </a:solidFill>
              </a:rPr>
              <a:t>Light Stucco</a:t>
            </a:r>
          </a:p>
        </p:txBody>
      </p:sp>
      <p:sp>
        <p:nvSpPr>
          <p:cNvPr id="22" name="Arrow: Bent 21">
            <a:extLst>
              <a:ext uri="{FF2B5EF4-FFF2-40B4-BE49-F238E27FC236}">
                <a16:creationId xmlns:a16="http://schemas.microsoft.com/office/drawing/2014/main" id="{9805E1A1-DC83-1289-B4AE-004E85C144CA}"/>
              </a:ext>
            </a:extLst>
          </p:cNvPr>
          <p:cNvSpPr/>
          <p:nvPr/>
        </p:nvSpPr>
        <p:spPr>
          <a:xfrm>
            <a:off x="6204373" y="562012"/>
            <a:ext cx="1727200" cy="854075"/>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pic>
        <p:nvPicPr>
          <p:cNvPr id="25" name="Picture 24">
            <a:extLst>
              <a:ext uri="{FF2B5EF4-FFF2-40B4-BE49-F238E27FC236}">
                <a16:creationId xmlns:a16="http://schemas.microsoft.com/office/drawing/2014/main" id="{A3341CD1-671B-BAC0-B17D-CA9EA7A09D3F}"/>
              </a:ext>
            </a:extLst>
          </p:cNvPr>
          <p:cNvPicPr>
            <a:picLocks noChangeAspect="1"/>
          </p:cNvPicPr>
          <p:nvPr/>
        </p:nvPicPr>
        <p:blipFill>
          <a:blip r:embed="rId3"/>
          <a:stretch>
            <a:fillRect/>
          </a:stretch>
        </p:blipFill>
        <p:spPr>
          <a:xfrm>
            <a:off x="643467" y="3896049"/>
            <a:ext cx="4333781" cy="2480473"/>
          </a:xfrm>
          <a:prstGeom prst="rect">
            <a:avLst/>
          </a:prstGeom>
          <a:ln w="38100">
            <a:solidFill>
              <a:srgbClr val="548235"/>
            </a:solidFill>
          </a:ln>
        </p:spPr>
      </p:pic>
      <p:sp>
        <p:nvSpPr>
          <p:cNvPr id="26" name="Arrow: Left 25">
            <a:extLst>
              <a:ext uri="{FF2B5EF4-FFF2-40B4-BE49-F238E27FC236}">
                <a16:creationId xmlns:a16="http://schemas.microsoft.com/office/drawing/2014/main" id="{E71C47C7-36DA-4742-EB89-17B7088A1F99}"/>
              </a:ext>
            </a:extLst>
          </p:cNvPr>
          <p:cNvSpPr/>
          <p:nvPr/>
        </p:nvSpPr>
        <p:spPr>
          <a:xfrm>
            <a:off x="4260427" y="4443307"/>
            <a:ext cx="1212427" cy="169333"/>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74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P spid="22"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dirty="0"/>
              <a:t>Practical Applications - Color Schemes</a:t>
            </a:r>
          </a:p>
        </p:txBody>
      </p:sp>
      <p:sp>
        <p:nvSpPr>
          <p:cNvPr id="2" name="TextBox 1">
            <a:extLst>
              <a:ext uri="{FF2B5EF4-FFF2-40B4-BE49-F238E27FC236}">
                <a16:creationId xmlns:a16="http://schemas.microsoft.com/office/drawing/2014/main" id="{5646837B-6249-D76B-AD00-DA986FBB2217}"/>
              </a:ext>
            </a:extLst>
          </p:cNvPr>
          <p:cNvSpPr txBox="1"/>
          <p:nvPr/>
        </p:nvSpPr>
        <p:spPr>
          <a:xfrm>
            <a:off x="387626" y="1073845"/>
            <a:ext cx="11002459" cy="923330"/>
          </a:xfrm>
          <a:prstGeom prst="rect">
            <a:avLst/>
          </a:prstGeom>
          <a:noFill/>
        </p:spPr>
        <p:txBody>
          <a:bodyPr wrap="square" rtlCol="0">
            <a:spAutoFit/>
          </a:bodyPr>
          <a:lstStyle/>
          <a:p>
            <a:r>
              <a:rPr lang="en-US" dirty="0"/>
              <a:t>On sites with several of the same building type – jurisdictions may require two separate color schemes. This can be set up using Design Options. You will need to create two groups of walls and finishes associated with the color scheme and assign it to a Design Option. </a:t>
            </a:r>
          </a:p>
        </p:txBody>
      </p:sp>
      <p:pic>
        <p:nvPicPr>
          <p:cNvPr id="4" name="Picture 3">
            <a:extLst>
              <a:ext uri="{FF2B5EF4-FFF2-40B4-BE49-F238E27FC236}">
                <a16:creationId xmlns:a16="http://schemas.microsoft.com/office/drawing/2014/main" id="{9C264C10-9AAC-B90A-136E-8865CDCD78D3}"/>
              </a:ext>
            </a:extLst>
          </p:cNvPr>
          <p:cNvPicPr>
            <a:picLocks noChangeAspect="1"/>
          </p:cNvPicPr>
          <p:nvPr/>
        </p:nvPicPr>
        <p:blipFill>
          <a:blip r:embed="rId2"/>
          <a:stretch>
            <a:fillRect/>
          </a:stretch>
        </p:blipFill>
        <p:spPr>
          <a:xfrm>
            <a:off x="801914" y="2107359"/>
            <a:ext cx="10588171" cy="4381858"/>
          </a:xfrm>
          <a:prstGeom prst="rect">
            <a:avLst/>
          </a:prstGeom>
          <a:ln w="38100">
            <a:solidFill>
              <a:srgbClr val="548235"/>
            </a:solidFill>
          </a:ln>
        </p:spPr>
      </p:pic>
      <p:sp>
        <p:nvSpPr>
          <p:cNvPr id="6" name="TextBox 5">
            <a:extLst>
              <a:ext uri="{FF2B5EF4-FFF2-40B4-BE49-F238E27FC236}">
                <a16:creationId xmlns:a16="http://schemas.microsoft.com/office/drawing/2014/main" id="{2F72D9B2-E2F4-0462-1089-4A2876887C9B}"/>
              </a:ext>
            </a:extLst>
          </p:cNvPr>
          <p:cNvSpPr txBox="1"/>
          <p:nvPr/>
        </p:nvSpPr>
        <p:spPr>
          <a:xfrm>
            <a:off x="2411307" y="2384358"/>
            <a:ext cx="1889760" cy="369332"/>
          </a:xfrm>
          <a:prstGeom prst="rect">
            <a:avLst/>
          </a:prstGeom>
          <a:noFill/>
        </p:spPr>
        <p:txBody>
          <a:bodyPr wrap="square" rtlCol="0">
            <a:spAutoFit/>
          </a:bodyPr>
          <a:lstStyle/>
          <a:p>
            <a:r>
              <a:rPr lang="en-US" dirty="0">
                <a:solidFill>
                  <a:srgbClr val="548235"/>
                </a:solidFill>
              </a:rPr>
              <a:t>COLOR SCHEME 1</a:t>
            </a:r>
          </a:p>
        </p:txBody>
      </p:sp>
      <p:sp>
        <p:nvSpPr>
          <p:cNvPr id="7" name="TextBox 6">
            <a:extLst>
              <a:ext uri="{FF2B5EF4-FFF2-40B4-BE49-F238E27FC236}">
                <a16:creationId xmlns:a16="http://schemas.microsoft.com/office/drawing/2014/main" id="{CD99D300-46F8-7FC6-E0C0-5842E88E7865}"/>
              </a:ext>
            </a:extLst>
          </p:cNvPr>
          <p:cNvSpPr txBox="1"/>
          <p:nvPr/>
        </p:nvSpPr>
        <p:spPr>
          <a:xfrm>
            <a:off x="7752081" y="2389729"/>
            <a:ext cx="1889760" cy="369332"/>
          </a:xfrm>
          <a:prstGeom prst="rect">
            <a:avLst/>
          </a:prstGeom>
          <a:noFill/>
        </p:spPr>
        <p:txBody>
          <a:bodyPr wrap="square" rtlCol="0">
            <a:spAutoFit/>
          </a:bodyPr>
          <a:lstStyle/>
          <a:p>
            <a:r>
              <a:rPr lang="en-US" dirty="0">
                <a:solidFill>
                  <a:srgbClr val="548235"/>
                </a:solidFill>
              </a:rPr>
              <a:t>COLOR SCHEME 2</a:t>
            </a:r>
          </a:p>
        </p:txBody>
      </p:sp>
    </p:spTree>
    <p:extLst>
      <p:ext uri="{BB962C8B-B14F-4D97-AF65-F5344CB8AC3E}">
        <p14:creationId xmlns:p14="http://schemas.microsoft.com/office/powerpoint/2010/main" val="351139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387626" y="368783"/>
            <a:ext cx="10515600" cy="854075"/>
          </a:xfrm>
        </p:spPr>
        <p:txBody>
          <a:bodyPr>
            <a:normAutofit/>
          </a:bodyPr>
          <a:lstStyle/>
          <a:p>
            <a:r>
              <a:rPr lang="en-US" sz="3200" b="1" u="sng"/>
              <a:t>Practical Applications - Color Schemes continued</a:t>
            </a:r>
            <a:endParaRPr lang="en-US" sz="3200" b="1" u="sng" dirty="0"/>
          </a:p>
        </p:txBody>
      </p:sp>
      <p:sp>
        <p:nvSpPr>
          <p:cNvPr id="2" name="TextBox 1">
            <a:extLst>
              <a:ext uri="{FF2B5EF4-FFF2-40B4-BE49-F238E27FC236}">
                <a16:creationId xmlns:a16="http://schemas.microsoft.com/office/drawing/2014/main" id="{5646837B-6249-D76B-AD00-DA986FBB2217}"/>
              </a:ext>
            </a:extLst>
          </p:cNvPr>
          <p:cNvSpPr txBox="1"/>
          <p:nvPr/>
        </p:nvSpPr>
        <p:spPr>
          <a:xfrm>
            <a:off x="387626" y="1073845"/>
            <a:ext cx="11416748" cy="646331"/>
          </a:xfrm>
          <a:prstGeom prst="rect">
            <a:avLst/>
          </a:prstGeom>
          <a:noFill/>
        </p:spPr>
        <p:txBody>
          <a:bodyPr wrap="square" rtlCol="0">
            <a:spAutoFit/>
          </a:bodyPr>
          <a:lstStyle/>
          <a:p>
            <a:r>
              <a:rPr lang="en-US"/>
              <a:t>For the purposes of renderings or site views – you can also use Design Options on the overall site model to designate which color scheme occurs where on the site. . </a:t>
            </a:r>
            <a:endParaRPr lang="en-US" dirty="0"/>
          </a:p>
        </p:txBody>
      </p:sp>
      <p:pic>
        <p:nvPicPr>
          <p:cNvPr id="8" name="Picture 7">
            <a:extLst>
              <a:ext uri="{FF2B5EF4-FFF2-40B4-BE49-F238E27FC236}">
                <a16:creationId xmlns:a16="http://schemas.microsoft.com/office/drawing/2014/main" id="{AC4C14A3-4492-89F6-1C58-FD028146A538}"/>
              </a:ext>
            </a:extLst>
          </p:cNvPr>
          <p:cNvPicPr>
            <a:picLocks noChangeAspect="1"/>
          </p:cNvPicPr>
          <p:nvPr/>
        </p:nvPicPr>
        <p:blipFill>
          <a:blip r:embed="rId2"/>
          <a:stretch>
            <a:fillRect/>
          </a:stretch>
        </p:blipFill>
        <p:spPr>
          <a:xfrm>
            <a:off x="1575792" y="1720176"/>
            <a:ext cx="9040416" cy="4927832"/>
          </a:xfrm>
          <a:prstGeom prst="rect">
            <a:avLst/>
          </a:prstGeom>
          <a:ln>
            <a:noFill/>
          </a:ln>
          <a:effectLst>
            <a:softEdge rad="112500"/>
          </a:effectLst>
        </p:spPr>
      </p:pic>
    </p:spTree>
    <p:extLst>
      <p:ext uri="{BB962C8B-B14F-4D97-AF65-F5344CB8AC3E}">
        <p14:creationId xmlns:p14="http://schemas.microsoft.com/office/powerpoint/2010/main" val="311376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32BCC832-3E7F-FB33-A29D-85E61A0563EA}"/>
              </a:ext>
            </a:extLst>
          </p:cNvPr>
          <p:cNvSpPr>
            <a:spLocks noGrp="1"/>
          </p:cNvSpPr>
          <p:nvPr>
            <p:ph type="title"/>
          </p:nvPr>
        </p:nvSpPr>
        <p:spPr>
          <a:xfrm>
            <a:off x="281609" y="205409"/>
            <a:ext cx="10515600" cy="1325563"/>
          </a:xfrm>
        </p:spPr>
        <p:txBody>
          <a:bodyPr>
            <a:normAutofit/>
          </a:bodyPr>
          <a:lstStyle/>
          <a:p>
            <a:r>
              <a:rPr lang="en-US" sz="3200" b="1" u="sng" dirty="0"/>
              <a:t>Revit Materials – things to know</a:t>
            </a:r>
          </a:p>
        </p:txBody>
      </p:sp>
      <p:pic>
        <p:nvPicPr>
          <p:cNvPr id="6" name="Picture 5">
            <a:extLst>
              <a:ext uri="{FF2B5EF4-FFF2-40B4-BE49-F238E27FC236}">
                <a16:creationId xmlns:a16="http://schemas.microsoft.com/office/drawing/2014/main" id="{8056AB1A-2169-DBAC-F03A-3255AED58894}"/>
              </a:ext>
            </a:extLst>
          </p:cNvPr>
          <p:cNvPicPr>
            <a:picLocks noChangeAspect="1"/>
          </p:cNvPicPr>
          <p:nvPr/>
        </p:nvPicPr>
        <p:blipFill>
          <a:blip r:embed="rId2"/>
          <a:stretch>
            <a:fillRect/>
          </a:stretch>
        </p:blipFill>
        <p:spPr>
          <a:xfrm>
            <a:off x="961816" y="1690688"/>
            <a:ext cx="10416456" cy="2106060"/>
          </a:xfrm>
          <a:prstGeom prst="rect">
            <a:avLst/>
          </a:prstGeom>
        </p:spPr>
      </p:pic>
      <p:sp>
        <p:nvSpPr>
          <p:cNvPr id="8" name="Rectangle 7">
            <a:extLst>
              <a:ext uri="{FF2B5EF4-FFF2-40B4-BE49-F238E27FC236}">
                <a16:creationId xmlns:a16="http://schemas.microsoft.com/office/drawing/2014/main" id="{11D1E06B-83B8-BEEC-2B46-7E1204B4CB53}"/>
              </a:ext>
            </a:extLst>
          </p:cNvPr>
          <p:cNvSpPr/>
          <p:nvPr/>
        </p:nvSpPr>
        <p:spPr>
          <a:xfrm>
            <a:off x="10210800" y="1921565"/>
            <a:ext cx="954157" cy="516835"/>
          </a:xfrm>
          <a:prstGeom prst="rect">
            <a:avLst/>
          </a:prstGeom>
          <a:noFill/>
          <a:ln w="57150">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2FC12B-3D80-102A-C3CB-DD46B7E05282}"/>
              </a:ext>
            </a:extLst>
          </p:cNvPr>
          <p:cNvSpPr/>
          <p:nvPr/>
        </p:nvSpPr>
        <p:spPr>
          <a:xfrm>
            <a:off x="1563756" y="2226883"/>
            <a:ext cx="954157" cy="1311447"/>
          </a:xfrm>
          <a:prstGeom prst="rect">
            <a:avLst/>
          </a:prstGeom>
          <a:noFill/>
          <a:ln w="57150">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D0B1674-236C-252F-C7B2-A552540B2F23}"/>
              </a:ext>
            </a:extLst>
          </p:cNvPr>
          <p:cNvPicPr>
            <a:picLocks noChangeAspect="1"/>
          </p:cNvPicPr>
          <p:nvPr/>
        </p:nvPicPr>
        <p:blipFill rotWithShape="1">
          <a:blip r:embed="rId3"/>
          <a:srcRect b="31401"/>
          <a:stretch/>
        </p:blipFill>
        <p:spPr>
          <a:xfrm>
            <a:off x="5365415" y="2564296"/>
            <a:ext cx="6608727" cy="4088295"/>
          </a:xfrm>
          <a:prstGeom prst="rect">
            <a:avLst/>
          </a:prstGeom>
        </p:spPr>
      </p:pic>
      <p:sp>
        <p:nvSpPr>
          <p:cNvPr id="18" name="Arrow: Bent 17">
            <a:extLst>
              <a:ext uri="{FF2B5EF4-FFF2-40B4-BE49-F238E27FC236}">
                <a16:creationId xmlns:a16="http://schemas.microsoft.com/office/drawing/2014/main" id="{E8930A20-1A18-1944-D30A-60B5BB3A162E}"/>
              </a:ext>
            </a:extLst>
          </p:cNvPr>
          <p:cNvSpPr/>
          <p:nvPr/>
        </p:nvSpPr>
        <p:spPr>
          <a:xfrm flipV="1">
            <a:off x="1974574" y="3440321"/>
            <a:ext cx="3390841" cy="1311447"/>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27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37D563F-6B91-3806-768A-786B32B3B8C9}"/>
              </a:ext>
            </a:extLst>
          </p:cNvPr>
          <p:cNvSpPr txBox="1">
            <a:spLocks/>
          </p:cNvSpPr>
          <p:nvPr/>
        </p:nvSpPr>
        <p:spPr>
          <a:xfrm>
            <a:off x="460513" y="199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Revit Materials – things to know</a:t>
            </a:r>
          </a:p>
        </p:txBody>
      </p:sp>
      <p:pic>
        <p:nvPicPr>
          <p:cNvPr id="8" name="Picture 7">
            <a:extLst>
              <a:ext uri="{FF2B5EF4-FFF2-40B4-BE49-F238E27FC236}">
                <a16:creationId xmlns:a16="http://schemas.microsoft.com/office/drawing/2014/main" id="{090D74A7-4447-79FD-F751-E7029EEE10A7}"/>
              </a:ext>
            </a:extLst>
          </p:cNvPr>
          <p:cNvPicPr>
            <a:picLocks noChangeAspect="1"/>
          </p:cNvPicPr>
          <p:nvPr/>
        </p:nvPicPr>
        <p:blipFill>
          <a:blip r:embed="rId2"/>
          <a:stretch>
            <a:fillRect/>
          </a:stretch>
        </p:blipFill>
        <p:spPr>
          <a:xfrm>
            <a:off x="510362" y="1183329"/>
            <a:ext cx="6071456" cy="5475199"/>
          </a:xfrm>
          <a:prstGeom prst="rect">
            <a:avLst/>
          </a:prstGeom>
        </p:spPr>
      </p:pic>
      <p:sp>
        <p:nvSpPr>
          <p:cNvPr id="13" name="Oval 12">
            <a:extLst>
              <a:ext uri="{FF2B5EF4-FFF2-40B4-BE49-F238E27FC236}">
                <a16:creationId xmlns:a16="http://schemas.microsoft.com/office/drawing/2014/main" id="{3C888170-0811-86D9-9B40-0A22D2444AF8}"/>
              </a:ext>
            </a:extLst>
          </p:cNvPr>
          <p:cNvSpPr/>
          <p:nvPr/>
        </p:nvSpPr>
        <p:spPr>
          <a:xfrm>
            <a:off x="4257741" y="2113021"/>
            <a:ext cx="1612972" cy="312127"/>
          </a:xfrm>
          <a:prstGeom prst="ellipse">
            <a:avLst/>
          </a:prstGeom>
          <a:noFill/>
          <a:ln w="57150">
            <a:solidFill>
              <a:srgbClr val="548235"/>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4878E63-33F0-E738-40DD-675B9FB68384}"/>
              </a:ext>
            </a:extLst>
          </p:cNvPr>
          <p:cNvSpPr/>
          <p:nvPr/>
        </p:nvSpPr>
        <p:spPr>
          <a:xfrm>
            <a:off x="3955774" y="4617682"/>
            <a:ext cx="708992" cy="312127"/>
          </a:xfrm>
          <a:prstGeom prst="ellipse">
            <a:avLst/>
          </a:prstGeom>
          <a:noFill/>
          <a:ln w="57150">
            <a:solidFill>
              <a:srgbClr val="548235"/>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6777507-4DD2-8843-971E-87F43CEEFD92}"/>
              </a:ext>
            </a:extLst>
          </p:cNvPr>
          <p:cNvSpPr txBox="1"/>
          <p:nvPr/>
        </p:nvSpPr>
        <p:spPr>
          <a:xfrm>
            <a:off x="7083135" y="1353794"/>
            <a:ext cx="4598503" cy="584775"/>
          </a:xfrm>
          <a:prstGeom prst="rect">
            <a:avLst/>
          </a:prstGeom>
          <a:noFill/>
        </p:spPr>
        <p:txBody>
          <a:bodyPr wrap="square" rtlCol="0">
            <a:spAutoFit/>
          </a:bodyPr>
          <a:lstStyle/>
          <a:p>
            <a:r>
              <a:rPr lang="en-US" sz="1600" dirty="0"/>
              <a:t>Name will be important when we get to the material library – we will discuss more in a bit about this.</a:t>
            </a:r>
          </a:p>
        </p:txBody>
      </p:sp>
      <p:sp>
        <p:nvSpPr>
          <p:cNvPr id="3" name="Arrow: Left 2">
            <a:extLst>
              <a:ext uri="{FF2B5EF4-FFF2-40B4-BE49-F238E27FC236}">
                <a16:creationId xmlns:a16="http://schemas.microsoft.com/office/drawing/2014/main" id="{01B0C3ED-21E7-BFE7-709F-8B9B61A6BAEF}"/>
              </a:ext>
            </a:extLst>
          </p:cNvPr>
          <p:cNvSpPr/>
          <p:nvPr/>
        </p:nvSpPr>
        <p:spPr>
          <a:xfrm>
            <a:off x="6096000" y="1745053"/>
            <a:ext cx="987135" cy="139147"/>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2AAA2A-CA0E-3F9C-1F06-38D6653420E1}"/>
              </a:ext>
            </a:extLst>
          </p:cNvPr>
          <p:cNvSpPr txBox="1"/>
          <p:nvPr/>
        </p:nvSpPr>
        <p:spPr>
          <a:xfrm>
            <a:off x="7083135" y="2151119"/>
            <a:ext cx="4711300" cy="1077218"/>
          </a:xfrm>
          <a:prstGeom prst="rect">
            <a:avLst/>
          </a:prstGeom>
          <a:noFill/>
        </p:spPr>
        <p:txBody>
          <a:bodyPr wrap="square" rtlCol="0">
            <a:spAutoFit/>
          </a:bodyPr>
          <a:lstStyle/>
          <a:p>
            <a:r>
              <a:rPr lang="en-US" sz="1600" dirty="0"/>
              <a:t>Description is the information/ text that will be located in the material legend of the elevation sheets. If this does not match for every single material – the material legend will not filter and sort correctly. </a:t>
            </a:r>
          </a:p>
        </p:txBody>
      </p:sp>
      <p:sp>
        <p:nvSpPr>
          <p:cNvPr id="6" name="Arrow: Left 5">
            <a:extLst>
              <a:ext uri="{FF2B5EF4-FFF2-40B4-BE49-F238E27FC236}">
                <a16:creationId xmlns:a16="http://schemas.microsoft.com/office/drawing/2014/main" id="{3D3B01A5-CC7C-DF7B-4C20-267DA4F875F6}"/>
              </a:ext>
            </a:extLst>
          </p:cNvPr>
          <p:cNvSpPr/>
          <p:nvPr/>
        </p:nvSpPr>
        <p:spPr>
          <a:xfrm>
            <a:off x="6096000" y="2257458"/>
            <a:ext cx="987135" cy="139147"/>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5979A6-F402-F6D6-BF64-4BCD2DAC1C42}"/>
              </a:ext>
            </a:extLst>
          </p:cNvPr>
          <p:cNvSpPr txBox="1"/>
          <p:nvPr/>
        </p:nvSpPr>
        <p:spPr>
          <a:xfrm>
            <a:off x="7083135" y="4597453"/>
            <a:ext cx="4711300" cy="830997"/>
          </a:xfrm>
          <a:prstGeom prst="rect">
            <a:avLst/>
          </a:prstGeom>
          <a:noFill/>
        </p:spPr>
        <p:txBody>
          <a:bodyPr wrap="square" rtlCol="0">
            <a:spAutoFit/>
          </a:bodyPr>
          <a:lstStyle/>
          <a:p>
            <a:r>
              <a:rPr lang="en-US" sz="1600" dirty="0"/>
              <a:t>Mark is the letter designation that shows up in the material legend on elevation sheets, as well as the mark that occurs in the material tag bubble</a:t>
            </a:r>
          </a:p>
        </p:txBody>
      </p:sp>
      <p:sp>
        <p:nvSpPr>
          <p:cNvPr id="9" name="Arrow: Left 8">
            <a:extLst>
              <a:ext uri="{FF2B5EF4-FFF2-40B4-BE49-F238E27FC236}">
                <a16:creationId xmlns:a16="http://schemas.microsoft.com/office/drawing/2014/main" id="{1D87580F-A186-DABD-D0AC-E88D712F27FF}"/>
              </a:ext>
            </a:extLst>
          </p:cNvPr>
          <p:cNvSpPr/>
          <p:nvPr/>
        </p:nvSpPr>
        <p:spPr>
          <a:xfrm>
            <a:off x="6096000" y="4703792"/>
            <a:ext cx="987135" cy="139147"/>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A9D2679-5877-5C2D-6C13-82649F6A6661}"/>
              </a:ext>
            </a:extLst>
          </p:cNvPr>
          <p:cNvSpPr txBox="1"/>
          <p:nvPr/>
        </p:nvSpPr>
        <p:spPr>
          <a:xfrm>
            <a:off x="7083135" y="704430"/>
            <a:ext cx="3830030" cy="584775"/>
          </a:xfrm>
          <a:prstGeom prst="rect">
            <a:avLst/>
          </a:prstGeom>
          <a:noFill/>
        </p:spPr>
        <p:txBody>
          <a:bodyPr wrap="square" rtlCol="0">
            <a:spAutoFit/>
          </a:bodyPr>
          <a:lstStyle/>
          <a:p>
            <a:r>
              <a:rPr lang="en-US" sz="1600" b="1" dirty="0"/>
              <a:t>Identity</a:t>
            </a:r>
            <a:r>
              <a:rPr lang="en-US" sz="1600" dirty="0"/>
              <a:t> tab controls the data/ information specific to the material being used</a:t>
            </a:r>
          </a:p>
        </p:txBody>
      </p:sp>
    </p:spTree>
    <p:extLst>
      <p:ext uri="{BB962C8B-B14F-4D97-AF65-F5344CB8AC3E}">
        <p14:creationId xmlns:p14="http://schemas.microsoft.com/office/powerpoint/2010/main" val="14813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 grpId="0"/>
      <p:bldP spid="3" grpId="0" animBg="1"/>
      <p:bldP spid="5" grpId="0"/>
      <p:bldP spid="6" grpId="0" animBg="1"/>
      <p:bldP spid="7"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37D563F-6B91-3806-768A-786B32B3B8C9}"/>
              </a:ext>
            </a:extLst>
          </p:cNvPr>
          <p:cNvSpPr txBox="1">
            <a:spLocks/>
          </p:cNvSpPr>
          <p:nvPr/>
        </p:nvSpPr>
        <p:spPr>
          <a:xfrm>
            <a:off x="460513" y="199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Revit Materials – things to know</a:t>
            </a:r>
          </a:p>
        </p:txBody>
      </p:sp>
      <p:pic>
        <p:nvPicPr>
          <p:cNvPr id="3" name="Picture 2">
            <a:extLst>
              <a:ext uri="{FF2B5EF4-FFF2-40B4-BE49-F238E27FC236}">
                <a16:creationId xmlns:a16="http://schemas.microsoft.com/office/drawing/2014/main" id="{42DD2866-E1A4-5C6C-C986-9DE01763F472}"/>
              </a:ext>
            </a:extLst>
          </p:cNvPr>
          <p:cNvPicPr>
            <a:picLocks noChangeAspect="1"/>
          </p:cNvPicPr>
          <p:nvPr/>
        </p:nvPicPr>
        <p:blipFill>
          <a:blip r:embed="rId2"/>
          <a:stretch>
            <a:fillRect/>
          </a:stretch>
        </p:blipFill>
        <p:spPr>
          <a:xfrm>
            <a:off x="460513" y="1272208"/>
            <a:ext cx="6063905" cy="5243743"/>
          </a:xfrm>
          <a:prstGeom prst="rect">
            <a:avLst/>
          </a:prstGeom>
          <a:ln w="28575">
            <a:solidFill>
              <a:srgbClr val="548235"/>
            </a:solidFill>
          </a:ln>
        </p:spPr>
      </p:pic>
      <p:sp>
        <p:nvSpPr>
          <p:cNvPr id="5" name="Rectangle 4">
            <a:extLst>
              <a:ext uri="{FF2B5EF4-FFF2-40B4-BE49-F238E27FC236}">
                <a16:creationId xmlns:a16="http://schemas.microsoft.com/office/drawing/2014/main" id="{8E27B869-B088-F82A-FBFC-BA1554987C8C}"/>
              </a:ext>
            </a:extLst>
          </p:cNvPr>
          <p:cNvSpPr/>
          <p:nvPr/>
        </p:nvSpPr>
        <p:spPr>
          <a:xfrm>
            <a:off x="3597965" y="1881809"/>
            <a:ext cx="2816087" cy="2027582"/>
          </a:xfrm>
          <a:prstGeom prst="rect">
            <a:avLst/>
          </a:prstGeom>
          <a:noFill/>
          <a:ln w="38100">
            <a:solidFill>
              <a:srgbClr val="548235"/>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AC47D0-B6E5-356E-04CE-D2FBDDB5F774}"/>
              </a:ext>
            </a:extLst>
          </p:cNvPr>
          <p:cNvSpPr txBox="1"/>
          <p:nvPr/>
        </p:nvSpPr>
        <p:spPr>
          <a:xfrm>
            <a:off x="7083135" y="2224686"/>
            <a:ext cx="4598503" cy="830997"/>
          </a:xfrm>
          <a:prstGeom prst="rect">
            <a:avLst/>
          </a:prstGeom>
          <a:noFill/>
        </p:spPr>
        <p:txBody>
          <a:bodyPr wrap="square" rtlCol="0">
            <a:spAutoFit/>
          </a:bodyPr>
          <a:lstStyle/>
          <a:p>
            <a:r>
              <a:rPr lang="en-US" sz="1600" dirty="0"/>
              <a:t>Paint color – RGB values can be found on most paint manufacturer’s websites or if using some kind of veneer material, try to match the color here</a:t>
            </a:r>
          </a:p>
        </p:txBody>
      </p:sp>
      <p:sp>
        <p:nvSpPr>
          <p:cNvPr id="7" name="Arrow: Left 6">
            <a:extLst>
              <a:ext uri="{FF2B5EF4-FFF2-40B4-BE49-F238E27FC236}">
                <a16:creationId xmlns:a16="http://schemas.microsoft.com/office/drawing/2014/main" id="{6383E50B-8C0E-5E62-EA37-28C260BB5B65}"/>
              </a:ext>
            </a:extLst>
          </p:cNvPr>
          <p:cNvSpPr/>
          <p:nvPr/>
        </p:nvSpPr>
        <p:spPr>
          <a:xfrm>
            <a:off x="6096000" y="2328149"/>
            <a:ext cx="987135" cy="139147"/>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E72E66-32EB-111E-3917-ACCCEB55D0D6}"/>
              </a:ext>
            </a:extLst>
          </p:cNvPr>
          <p:cNvSpPr txBox="1"/>
          <p:nvPr/>
        </p:nvSpPr>
        <p:spPr>
          <a:xfrm>
            <a:off x="7083135" y="1635124"/>
            <a:ext cx="4413125" cy="584775"/>
          </a:xfrm>
          <a:prstGeom prst="rect">
            <a:avLst/>
          </a:prstGeom>
          <a:noFill/>
        </p:spPr>
        <p:txBody>
          <a:bodyPr wrap="square" rtlCol="0">
            <a:spAutoFit/>
          </a:bodyPr>
          <a:lstStyle/>
          <a:p>
            <a:r>
              <a:rPr lang="en-US" sz="1600" dirty="0"/>
              <a:t>Only use this option if you’re using a photo, bump etc. on the Appearance tab and want it to match</a:t>
            </a:r>
          </a:p>
        </p:txBody>
      </p:sp>
      <p:sp>
        <p:nvSpPr>
          <p:cNvPr id="11" name="Arrow: Left 10">
            <a:extLst>
              <a:ext uri="{FF2B5EF4-FFF2-40B4-BE49-F238E27FC236}">
                <a16:creationId xmlns:a16="http://schemas.microsoft.com/office/drawing/2014/main" id="{5E1416F9-FCD1-8D02-6944-B794018474BF}"/>
              </a:ext>
            </a:extLst>
          </p:cNvPr>
          <p:cNvSpPr/>
          <p:nvPr/>
        </p:nvSpPr>
        <p:spPr>
          <a:xfrm>
            <a:off x="5334000" y="2035761"/>
            <a:ext cx="1749135" cy="139147"/>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099D74A-5392-D1E0-D8E4-9E25F8D1C4A3}"/>
              </a:ext>
            </a:extLst>
          </p:cNvPr>
          <p:cNvSpPr txBox="1"/>
          <p:nvPr/>
        </p:nvSpPr>
        <p:spPr>
          <a:xfrm>
            <a:off x="7083135" y="3079266"/>
            <a:ext cx="4598503" cy="584775"/>
          </a:xfrm>
          <a:prstGeom prst="rect">
            <a:avLst/>
          </a:prstGeom>
          <a:noFill/>
        </p:spPr>
        <p:txBody>
          <a:bodyPr wrap="square" rtlCol="0">
            <a:spAutoFit/>
          </a:bodyPr>
          <a:lstStyle/>
          <a:p>
            <a:r>
              <a:rPr lang="en-US" sz="1600" dirty="0"/>
              <a:t>Can add stone, brick or even stipple texture to make exterior elevations read clearer</a:t>
            </a:r>
          </a:p>
        </p:txBody>
      </p:sp>
      <p:sp>
        <p:nvSpPr>
          <p:cNvPr id="19" name="Arrow: Left 18">
            <a:extLst>
              <a:ext uri="{FF2B5EF4-FFF2-40B4-BE49-F238E27FC236}">
                <a16:creationId xmlns:a16="http://schemas.microsoft.com/office/drawing/2014/main" id="{1AAB3802-6CC1-8FFA-3AA4-717F5DFC6304}"/>
              </a:ext>
            </a:extLst>
          </p:cNvPr>
          <p:cNvSpPr/>
          <p:nvPr/>
        </p:nvSpPr>
        <p:spPr>
          <a:xfrm>
            <a:off x="6096000" y="3182729"/>
            <a:ext cx="987135" cy="139147"/>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B02208C-7DFA-11B6-27AA-20D985A95882}"/>
              </a:ext>
            </a:extLst>
          </p:cNvPr>
          <p:cNvPicPr>
            <a:picLocks noChangeAspect="1"/>
          </p:cNvPicPr>
          <p:nvPr/>
        </p:nvPicPr>
        <p:blipFill rotWithShape="1">
          <a:blip r:embed="rId3"/>
          <a:srcRect b="45655"/>
          <a:stretch/>
        </p:blipFill>
        <p:spPr>
          <a:xfrm>
            <a:off x="5658677" y="3972421"/>
            <a:ext cx="6344961" cy="2625485"/>
          </a:xfrm>
          <a:prstGeom prst="rect">
            <a:avLst/>
          </a:prstGeom>
          <a:ln w="28575">
            <a:solidFill>
              <a:srgbClr val="548235"/>
            </a:solidFill>
          </a:ln>
        </p:spPr>
      </p:pic>
      <p:sp>
        <p:nvSpPr>
          <p:cNvPr id="22" name="Arrow: Down 21">
            <a:extLst>
              <a:ext uri="{FF2B5EF4-FFF2-40B4-BE49-F238E27FC236}">
                <a16:creationId xmlns:a16="http://schemas.microsoft.com/office/drawing/2014/main" id="{0761857D-E27D-325C-75FB-6E18F35B1B57}"/>
              </a:ext>
            </a:extLst>
          </p:cNvPr>
          <p:cNvSpPr/>
          <p:nvPr/>
        </p:nvSpPr>
        <p:spPr>
          <a:xfrm>
            <a:off x="10694504" y="3389058"/>
            <a:ext cx="165652" cy="2335696"/>
          </a:xfrm>
          <a:prstGeom prst="downArrow">
            <a:avLst>
              <a:gd name="adj1" fmla="val 42000"/>
              <a:gd name="adj2" fmla="val 5000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9119FD-D685-B6DE-64F8-BDAACFD8606C}"/>
              </a:ext>
            </a:extLst>
          </p:cNvPr>
          <p:cNvSpPr txBox="1"/>
          <p:nvPr/>
        </p:nvSpPr>
        <p:spPr>
          <a:xfrm>
            <a:off x="7083136" y="403010"/>
            <a:ext cx="4287230" cy="830997"/>
          </a:xfrm>
          <a:prstGeom prst="rect">
            <a:avLst/>
          </a:prstGeom>
          <a:noFill/>
        </p:spPr>
        <p:txBody>
          <a:bodyPr wrap="square" rtlCol="0">
            <a:spAutoFit/>
          </a:bodyPr>
          <a:lstStyle/>
          <a:p>
            <a:r>
              <a:rPr lang="en-US" sz="1600" b="1" dirty="0"/>
              <a:t>Graphics</a:t>
            </a:r>
            <a:r>
              <a:rPr lang="en-US" sz="1600" dirty="0"/>
              <a:t> tab controls what the material looks like in the non-rendered Model Display settings like “Shaded” and “Consistent Colors”</a:t>
            </a:r>
          </a:p>
        </p:txBody>
      </p:sp>
    </p:spTree>
    <p:extLst>
      <p:ext uri="{BB962C8B-B14F-4D97-AF65-F5344CB8AC3E}">
        <p14:creationId xmlns:p14="http://schemas.microsoft.com/office/powerpoint/2010/main" val="345086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par>
                                <p:cTn id="40" presetID="6"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1" grpId="0" animBg="1"/>
      <p:bldP spid="18" grpId="0"/>
      <p:bldP spid="19" grpId="0" animBg="1"/>
      <p:bldP spid="2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0A86DC8-82DC-95A1-8419-348461515407}"/>
              </a:ext>
            </a:extLst>
          </p:cNvPr>
          <p:cNvPicPr>
            <a:picLocks noChangeAspect="1"/>
          </p:cNvPicPr>
          <p:nvPr/>
        </p:nvPicPr>
        <p:blipFill>
          <a:blip r:embed="rId2"/>
          <a:stretch>
            <a:fillRect/>
          </a:stretch>
        </p:blipFill>
        <p:spPr>
          <a:xfrm>
            <a:off x="5965172" y="1234320"/>
            <a:ext cx="4245625" cy="3540172"/>
          </a:xfrm>
          <a:prstGeom prst="rect">
            <a:avLst/>
          </a:prstGeom>
        </p:spPr>
      </p:pic>
      <p:sp>
        <p:nvSpPr>
          <p:cNvPr id="4" name="Title 6">
            <a:extLst>
              <a:ext uri="{FF2B5EF4-FFF2-40B4-BE49-F238E27FC236}">
                <a16:creationId xmlns:a16="http://schemas.microsoft.com/office/drawing/2014/main" id="{B37D563F-6B91-3806-768A-786B32B3B8C9}"/>
              </a:ext>
            </a:extLst>
          </p:cNvPr>
          <p:cNvSpPr txBox="1">
            <a:spLocks/>
          </p:cNvSpPr>
          <p:nvPr/>
        </p:nvSpPr>
        <p:spPr>
          <a:xfrm>
            <a:off x="460513" y="199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Revit Materials – things to know</a:t>
            </a:r>
          </a:p>
        </p:txBody>
      </p:sp>
      <p:pic>
        <p:nvPicPr>
          <p:cNvPr id="10" name="Picture 9">
            <a:extLst>
              <a:ext uri="{FF2B5EF4-FFF2-40B4-BE49-F238E27FC236}">
                <a16:creationId xmlns:a16="http://schemas.microsoft.com/office/drawing/2014/main" id="{C3D27020-BFF6-EDE1-E3FC-0F3B0117DDFA}"/>
              </a:ext>
            </a:extLst>
          </p:cNvPr>
          <p:cNvPicPr>
            <a:picLocks noChangeAspect="1"/>
          </p:cNvPicPr>
          <p:nvPr/>
        </p:nvPicPr>
        <p:blipFill>
          <a:blip r:embed="rId3"/>
          <a:stretch>
            <a:fillRect/>
          </a:stretch>
        </p:blipFill>
        <p:spPr>
          <a:xfrm>
            <a:off x="1091649" y="1327552"/>
            <a:ext cx="4242388" cy="3446940"/>
          </a:xfrm>
          <a:prstGeom prst="rect">
            <a:avLst/>
          </a:prstGeom>
        </p:spPr>
      </p:pic>
      <p:sp>
        <p:nvSpPr>
          <p:cNvPr id="14" name="TextBox 13">
            <a:extLst>
              <a:ext uri="{FF2B5EF4-FFF2-40B4-BE49-F238E27FC236}">
                <a16:creationId xmlns:a16="http://schemas.microsoft.com/office/drawing/2014/main" id="{53E59D1E-5AB5-68AC-7875-5984A9DD18EC}"/>
              </a:ext>
            </a:extLst>
          </p:cNvPr>
          <p:cNvSpPr txBox="1"/>
          <p:nvPr/>
        </p:nvSpPr>
        <p:spPr>
          <a:xfrm>
            <a:off x="1802296" y="4709456"/>
            <a:ext cx="3047999" cy="923330"/>
          </a:xfrm>
          <a:prstGeom prst="rect">
            <a:avLst/>
          </a:prstGeom>
          <a:noFill/>
        </p:spPr>
        <p:txBody>
          <a:bodyPr wrap="square" rtlCol="0">
            <a:spAutoFit/>
          </a:bodyPr>
          <a:lstStyle/>
          <a:p>
            <a:pPr algn="ctr"/>
            <a:r>
              <a:rPr lang="en-US" b="1" dirty="0"/>
              <a:t>Consistent Colors</a:t>
            </a:r>
          </a:p>
          <a:p>
            <a:pPr algn="ctr"/>
            <a:r>
              <a:rPr lang="en-US" dirty="0"/>
              <a:t>Best for 2D, flat views like colored building elevations</a:t>
            </a:r>
          </a:p>
        </p:txBody>
      </p:sp>
      <p:sp>
        <p:nvSpPr>
          <p:cNvPr id="15" name="TextBox 14">
            <a:extLst>
              <a:ext uri="{FF2B5EF4-FFF2-40B4-BE49-F238E27FC236}">
                <a16:creationId xmlns:a16="http://schemas.microsoft.com/office/drawing/2014/main" id="{09DD4659-3059-6614-0A81-C75653EF9D8D}"/>
              </a:ext>
            </a:extLst>
          </p:cNvPr>
          <p:cNvSpPr txBox="1"/>
          <p:nvPr/>
        </p:nvSpPr>
        <p:spPr>
          <a:xfrm>
            <a:off x="6718852" y="4786879"/>
            <a:ext cx="3047999" cy="1200329"/>
          </a:xfrm>
          <a:prstGeom prst="rect">
            <a:avLst/>
          </a:prstGeom>
          <a:noFill/>
        </p:spPr>
        <p:txBody>
          <a:bodyPr wrap="square" rtlCol="0">
            <a:spAutoFit/>
          </a:bodyPr>
          <a:lstStyle/>
          <a:p>
            <a:pPr algn="ctr"/>
            <a:r>
              <a:rPr lang="en-US" b="1" dirty="0"/>
              <a:t>Shaded</a:t>
            </a:r>
          </a:p>
          <a:p>
            <a:pPr algn="ctr"/>
            <a:r>
              <a:rPr lang="en-US" dirty="0"/>
              <a:t>Best for 3D views where material is affected by shade, lighting location etc.</a:t>
            </a:r>
          </a:p>
        </p:txBody>
      </p:sp>
    </p:spTree>
    <p:extLst>
      <p:ext uri="{BB962C8B-B14F-4D97-AF65-F5344CB8AC3E}">
        <p14:creationId xmlns:p14="http://schemas.microsoft.com/office/powerpoint/2010/main" val="375451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B83B8-39D5-C805-1937-508EDE47A3D9}"/>
              </a:ext>
            </a:extLst>
          </p:cNvPr>
          <p:cNvPicPr>
            <a:picLocks noChangeAspect="1"/>
          </p:cNvPicPr>
          <p:nvPr/>
        </p:nvPicPr>
        <p:blipFill rotWithShape="1">
          <a:blip r:embed="rId2"/>
          <a:srcRect t="14739"/>
          <a:stretch/>
        </p:blipFill>
        <p:spPr>
          <a:xfrm>
            <a:off x="4715253" y="3429000"/>
            <a:ext cx="4004738" cy="2734218"/>
          </a:xfrm>
          <a:prstGeom prst="rect">
            <a:avLst/>
          </a:prstGeom>
        </p:spPr>
      </p:pic>
      <p:pic>
        <p:nvPicPr>
          <p:cNvPr id="13" name="Picture 12">
            <a:extLst>
              <a:ext uri="{FF2B5EF4-FFF2-40B4-BE49-F238E27FC236}">
                <a16:creationId xmlns:a16="http://schemas.microsoft.com/office/drawing/2014/main" id="{60A86DC8-82DC-95A1-8419-348461515407}"/>
              </a:ext>
            </a:extLst>
          </p:cNvPr>
          <p:cNvPicPr>
            <a:picLocks noChangeAspect="1"/>
          </p:cNvPicPr>
          <p:nvPr/>
        </p:nvPicPr>
        <p:blipFill rotWithShape="1">
          <a:blip r:embed="rId3"/>
          <a:srcRect t="13082"/>
          <a:stretch/>
        </p:blipFill>
        <p:spPr>
          <a:xfrm>
            <a:off x="7664767" y="225986"/>
            <a:ext cx="4245625" cy="3077036"/>
          </a:xfrm>
          <a:prstGeom prst="rect">
            <a:avLst/>
          </a:prstGeom>
        </p:spPr>
      </p:pic>
      <p:sp>
        <p:nvSpPr>
          <p:cNvPr id="4" name="Title 6">
            <a:extLst>
              <a:ext uri="{FF2B5EF4-FFF2-40B4-BE49-F238E27FC236}">
                <a16:creationId xmlns:a16="http://schemas.microsoft.com/office/drawing/2014/main" id="{B37D563F-6B91-3806-768A-786B32B3B8C9}"/>
              </a:ext>
            </a:extLst>
          </p:cNvPr>
          <p:cNvSpPr txBox="1">
            <a:spLocks/>
          </p:cNvSpPr>
          <p:nvPr/>
        </p:nvSpPr>
        <p:spPr>
          <a:xfrm>
            <a:off x="460513" y="199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Revit Materials – things to know</a:t>
            </a:r>
          </a:p>
        </p:txBody>
      </p:sp>
      <p:pic>
        <p:nvPicPr>
          <p:cNvPr id="10" name="Picture 9">
            <a:extLst>
              <a:ext uri="{FF2B5EF4-FFF2-40B4-BE49-F238E27FC236}">
                <a16:creationId xmlns:a16="http://schemas.microsoft.com/office/drawing/2014/main" id="{C3D27020-BFF6-EDE1-E3FC-0F3B0117DDFA}"/>
              </a:ext>
            </a:extLst>
          </p:cNvPr>
          <p:cNvPicPr>
            <a:picLocks noChangeAspect="1"/>
          </p:cNvPicPr>
          <p:nvPr/>
        </p:nvPicPr>
        <p:blipFill>
          <a:blip r:embed="rId4"/>
          <a:stretch>
            <a:fillRect/>
          </a:stretch>
        </p:blipFill>
        <p:spPr>
          <a:xfrm>
            <a:off x="232479" y="1121910"/>
            <a:ext cx="4242388" cy="3446940"/>
          </a:xfrm>
          <a:prstGeom prst="rect">
            <a:avLst/>
          </a:prstGeom>
        </p:spPr>
      </p:pic>
      <p:sp>
        <p:nvSpPr>
          <p:cNvPr id="14" name="TextBox 13">
            <a:extLst>
              <a:ext uri="{FF2B5EF4-FFF2-40B4-BE49-F238E27FC236}">
                <a16:creationId xmlns:a16="http://schemas.microsoft.com/office/drawing/2014/main" id="{53E59D1E-5AB5-68AC-7875-5984A9DD18EC}"/>
              </a:ext>
            </a:extLst>
          </p:cNvPr>
          <p:cNvSpPr txBox="1"/>
          <p:nvPr/>
        </p:nvSpPr>
        <p:spPr>
          <a:xfrm>
            <a:off x="1429334" y="4568850"/>
            <a:ext cx="1848678" cy="369332"/>
          </a:xfrm>
          <a:prstGeom prst="rect">
            <a:avLst/>
          </a:prstGeom>
          <a:noFill/>
        </p:spPr>
        <p:txBody>
          <a:bodyPr wrap="square" rtlCol="0">
            <a:spAutoFit/>
          </a:bodyPr>
          <a:lstStyle/>
          <a:p>
            <a:r>
              <a:rPr lang="en-US" dirty="0"/>
              <a:t>Consistent Colors</a:t>
            </a:r>
          </a:p>
        </p:txBody>
      </p:sp>
      <p:sp>
        <p:nvSpPr>
          <p:cNvPr id="15" name="TextBox 14">
            <a:extLst>
              <a:ext uri="{FF2B5EF4-FFF2-40B4-BE49-F238E27FC236}">
                <a16:creationId xmlns:a16="http://schemas.microsoft.com/office/drawing/2014/main" id="{09DD4659-3059-6614-0A81-C75653EF9D8D}"/>
              </a:ext>
            </a:extLst>
          </p:cNvPr>
          <p:cNvSpPr txBox="1"/>
          <p:nvPr/>
        </p:nvSpPr>
        <p:spPr>
          <a:xfrm>
            <a:off x="9583229" y="3244334"/>
            <a:ext cx="917713" cy="369332"/>
          </a:xfrm>
          <a:prstGeom prst="rect">
            <a:avLst/>
          </a:prstGeom>
          <a:noFill/>
        </p:spPr>
        <p:txBody>
          <a:bodyPr wrap="square" rtlCol="0">
            <a:spAutoFit/>
          </a:bodyPr>
          <a:lstStyle/>
          <a:p>
            <a:r>
              <a:rPr lang="en-US" dirty="0"/>
              <a:t>Shaded</a:t>
            </a:r>
          </a:p>
        </p:txBody>
      </p:sp>
      <p:sp>
        <p:nvSpPr>
          <p:cNvPr id="5" name="TextBox 4">
            <a:extLst>
              <a:ext uri="{FF2B5EF4-FFF2-40B4-BE49-F238E27FC236}">
                <a16:creationId xmlns:a16="http://schemas.microsoft.com/office/drawing/2014/main" id="{D0FDF058-ED84-DC88-E9D4-CA6C9A15AEF2}"/>
              </a:ext>
            </a:extLst>
          </p:cNvPr>
          <p:cNvSpPr txBox="1"/>
          <p:nvPr/>
        </p:nvSpPr>
        <p:spPr>
          <a:xfrm>
            <a:off x="4863548" y="6178463"/>
            <a:ext cx="4096829" cy="369332"/>
          </a:xfrm>
          <a:prstGeom prst="rect">
            <a:avLst/>
          </a:prstGeom>
          <a:noFill/>
        </p:spPr>
        <p:txBody>
          <a:bodyPr wrap="square" rtlCol="0">
            <a:spAutoFit/>
          </a:bodyPr>
          <a:lstStyle/>
          <a:p>
            <a:r>
              <a:rPr lang="en-US" dirty="0"/>
              <a:t>Realistic – not adjusted to match Graphics</a:t>
            </a:r>
          </a:p>
        </p:txBody>
      </p:sp>
      <p:sp>
        <p:nvSpPr>
          <p:cNvPr id="2" name="TextBox 1">
            <a:extLst>
              <a:ext uri="{FF2B5EF4-FFF2-40B4-BE49-F238E27FC236}">
                <a16:creationId xmlns:a16="http://schemas.microsoft.com/office/drawing/2014/main" id="{5B54F0DE-D3C8-0094-343D-D0ACA964580E}"/>
              </a:ext>
            </a:extLst>
          </p:cNvPr>
          <p:cNvSpPr txBox="1"/>
          <p:nvPr/>
        </p:nvSpPr>
        <p:spPr>
          <a:xfrm>
            <a:off x="8960377" y="4685890"/>
            <a:ext cx="2816086" cy="1477328"/>
          </a:xfrm>
          <a:prstGeom prst="rect">
            <a:avLst/>
          </a:prstGeom>
          <a:noFill/>
        </p:spPr>
        <p:txBody>
          <a:bodyPr wrap="square" rtlCol="0">
            <a:spAutoFit/>
          </a:bodyPr>
          <a:lstStyle/>
          <a:p>
            <a:r>
              <a:rPr lang="en-US" dirty="0"/>
              <a:t>If you are using the model for rendering purposes, make sure you also update the “Appearance” tab so you don’t end up with this… </a:t>
            </a:r>
          </a:p>
        </p:txBody>
      </p:sp>
    </p:spTree>
    <p:extLst>
      <p:ext uri="{BB962C8B-B14F-4D97-AF65-F5344CB8AC3E}">
        <p14:creationId xmlns:p14="http://schemas.microsoft.com/office/powerpoint/2010/main" val="4684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595A92-5B29-DF35-4488-7A9CD40E0D07}"/>
              </a:ext>
            </a:extLst>
          </p:cNvPr>
          <p:cNvPicPr>
            <a:picLocks noChangeAspect="1"/>
          </p:cNvPicPr>
          <p:nvPr/>
        </p:nvPicPr>
        <p:blipFill>
          <a:blip r:embed="rId2"/>
          <a:stretch>
            <a:fillRect/>
          </a:stretch>
        </p:blipFill>
        <p:spPr>
          <a:xfrm>
            <a:off x="536501" y="1175698"/>
            <a:ext cx="6467273" cy="4780592"/>
          </a:xfrm>
          <a:prstGeom prst="rect">
            <a:avLst/>
          </a:prstGeom>
        </p:spPr>
      </p:pic>
      <p:sp>
        <p:nvSpPr>
          <p:cNvPr id="4" name="Title 6">
            <a:extLst>
              <a:ext uri="{FF2B5EF4-FFF2-40B4-BE49-F238E27FC236}">
                <a16:creationId xmlns:a16="http://schemas.microsoft.com/office/drawing/2014/main" id="{B37D563F-6B91-3806-768A-786B32B3B8C9}"/>
              </a:ext>
            </a:extLst>
          </p:cNvPr>
          <p:cNvSpPr txBox="1">
            <a:spLocks/>
          </p:cNvSpPr>
          <p:nvPr/>
        </p:nvSpPr>
        <p:spPr>
          <a:xfrm>
            <a:off x="460513" y="199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Revit Materials – things to know</a:t>
            </a:r>
          </a:p>
        </p:txBody>
      </p:sp>
      <p:sp>
        <p:nvSpPr>
          <p:cNvPr id="5" name="Rectangle 4">
            <a:extLst>
              <a:ext uri="{FF2B5EF4-FFF2-40B4-BE49-F238E27FC236}">
                <a16:creationId xmlns:a16="http://schemas.microsoft.com/office/drawing/2014/main" id="{8E27B869-B088-F82A-FBFC-BA1554987C8C}"/>
              </a:ext>
            </a:extLst>
          </p:cNvPr>
          <p:cNvSpPr/>
          <p:nvPr/>
        </p:nvSpPr>
        <p:spPr>
          <a:xfrm>
            <a:off x="3187148" y="1689652"/>
            <a:ext cx="3773632" cy="2100470"/>
          </a:xfrm>
          <a:prstGeom prst="rect">
            <a:avLst/>
          </a:prstGeom>
          <a:noFill/>
          <a:ln w="38100">
            <a:solidFill>
              <a:srgbClr val="548235"/>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E72E66-32EB-111E-3917-ACCCEB55D0D6}"/>
              </a:ext>
            </a:extLst>
          </p:cNvPr>
          <p:cNvSpPr txBox="1"/>
          <p:nvPr/>
        </p:nvSpPr>
        <p:spPr>
          <a:xfrm>
            <a:off x="7825469" y="2835126"/>
            <a:ext cx="3830030" cy="1077218"/>
          </a:xfrm>
          <a:prstGeom prst="rect">
            <a:avLst/>
          </a:prstGeom>
          <a:noFill/>
        </p:spPr>
        <p:txBody>
          <a:bodyPr wrap="square" rtlCol="0">
            <a:spAutoFit/>
          </a:bodyPr>
          <a:lstStyle/>
          <a:p>
            <a:r>
              <a:rPr lang="en-US" sz="1600" dirty="0"/>
              <a:t>If you have stone, roofing, metal or other materials that will be used for rendering quality work you can add the image here as a tile to create the rendered surface</a:t>
            </a:r>
          </a:p>
        </p:txBody>
      </p:sp>
      <p:sp>
        <p:nvSpPr>
          <p:cNvPr id="11" name="Arrow: Left 10">
            <a:extLst>
              <a:ext uri="{FF2B5EF4-FFF2-40B4-BE49-F238E27FC236}">
                <a16:creationId xmlns:a16="http://schemas.microsoft.com/office/drawing/2014/main" id="{5E1416F9-FCD1-8D02-6944-B794018474BF}"/>
              </a:ext>
            </a:extLst>
          </p:cNvPr>
          <p:cNvSpPr/>
          <p:nvPr/>
        </p:nvSpPr>
        <p:spPr>
          <a:xfrm>
            <a:off x="6308035" y="3310892"/>
            <a:ext cx="1464366" cy="187684"/>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82689E0-F1B4-7F46-3A90-B0E40E2E3E9B}"/>
              </a:ext>
            </a:extLst>
          </p:cNvPr>
          <p:cNvSpPr txBox="1"/>
          <p:nvPr/>
        </p:nvSpPr>
        <p:spPr>
          <a:xfrm>
            <a:off x="7268817" y="573497"/>
            <a:ext cx="4558747" cy="1569660"/>
          </a:xfrm>
          <a:prstGeom prst="rect">
            <a:avLst/>
          </a:prstGeom>
          <a:noFill/>
        </p:spPr>
        <p:txBody>
          <a:bodyPr wrap="square" rtlCol="0">
            <a:spAutoFit/>
          </a:bodyPr>
          <a:lstStyle/>
          <a:p>
            <a:r>
              <a:rPr lang="en-US" sz="1600" b="1" dirty="0"/>
              <a:t>Appearance</a:t>
            </a:r>
            <a:r>
              <a:rPr lang="en-US" sz="1600" dirty="0"/>
              <a:t> tab controls what the material looks like in a 3D rendered condition or on the “Realistic” model display. This could look completely different than the graphics, so if you are using the model for rendering purposes, it is important to adjust these settings to match your material as closely as possible</a:t>
            </a:r>
          </a:p>
        </p:txBody>
      </p:sp>
      <p:sp>
        <p:nvSpPr>
          <p:cNvPr id="7" name="TextBox 6">
            <a:extLst>
              <a:ext uri="{FF2B5EF4-FFF2-40B4-BE49-F238E27FC236}">
                <a16:creationId xmlns:a16="http://schemas.microsoft.com/office/drawing/2014/main" id="{C01053DB-00DC-E0D8-543C-F0E2844711F2}"/>
              </a:ext>
            </a:extLst>
          </p:cNvPr>
          <p:cNvSpPr txBox="1"/>
          <p:nvPr/>
        </p:nvSpPr>
        <p:spPr>
          <a:xfrm>
            <a:off x="7825469" y="4203892"/>
            <a:ext cx="4220757" cy="2554545"/>
          </a:xfrm>
          <a:prstGeom prst="rect">
            <a:avLst/>
          </a:prstGeom>
          <a:noFill/>
        </p:spPr>
        <p:txBody>
          <a:bodyPr wrap="square" rtlCol="0">
            <a:spAutoFit/>
          </a:bodyPr>
          <a:lstStyle/>
          <a:p>
            <a:r>
              <a:rPr lang="en-US" sz="1600" dirty="0"/>
              <a:t>Cutouts and Bump files are also images that can be used to help create your rendered appearance. Cutouts would be used for something like a mesh, a breeze block etc. and Revit reads the black part of the image as the “cutout” and treats it like a transparent void in your rendering.</a:t>
            </a:r>
          </a:p>
          <a:p>
            <a:r>
              <a:rPr lang="en-US" sz="1600" dirty="0"/>
              <a:t>Bumps are the same image as your material however in a high contrast black &amp; white version that creates a texture for your rendered view</a:t>
            </a:r>
          </a:p>
        </p:txBody>
      </p:sp>
      <p:sp>
        <p:nvSpPr>
          <p:cNvPr id="10" name="Arrow: Left 9">
            <a:extLst>
              <a:ext uri="{FF2B5EF4-FFF2-40B4-BE49-F238E27FC236}">
                <a16:creationId xmlns:a16="http://schemas.microsoft.com/office/drawing/2014/main" id="{1EB12C16-A1AB-3F3A-579B-064FEE75970E}"/>
              </a:ext>
            </a:extLst>
          </p:cNvPr>
          <p:cNvSpPr/>
          <p:nvPr/>
        </p:nvSpPr>
        <p:spPr>
          <a:xfrm>
            <a:off x="6308035" y="4819548"/>
            <a:ext cx="1464366" cy="187684"/>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5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P spid="2" grpId="0"/>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37D563F-6B91-3806-768A-786B32B3B8C9}"/>
              </a:ext>
            </a:extLst>
          </p:cNvPr>
          <p:cNvSpPr txBox="1">
            <a:spLocks/>
          </p:cNvSpPr>
          <p:nvPr/>
        </p:nvSpPr>
        <p:spPr>
          <a:xfrm>
            <a:off x="460513" y="199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Revit Materials – things to know</a:t>
            </a:r>
          </a:p>
        </p:txBody>
      </p:sp>
      <p:sp>
        <p:nvSpPr>
          <p:cNvPr id="12" name="TextBox 11">
            <a:extLst>
              <a:ext uri="{FF2B5EF4-FFF2-40B4-BE49-F238E27FC236}">
                <a16:creationId xmlns:a16="http://schemas.microsoft.com/office/drawing/2014/main" id="{C85222EA-9673-5F0C-45E5-66625EDC6078}"/>
              </a:ext>
            </a:extLst>
          </p:cNvPr>
          <p:cNvSpPr txBox="1"/>
          <p:nvPr/>
        </p:nvSpPr>
        <p:spPr>
          <a:xfrm>
            <a:off x="3999382" y="1201869"/>
            <a:ext cx="2465213" cy="923330"/>
          </a:xfrm>
          <a:prstGeom prst="rect">
            <a:avLst/>
          </a:prstGeom>
          <a:noFill/>
        </p:spPr>
        <p:txBody>
          <a:bodyPr wrap="square" rtlCol="0">
            <a:spAutoFit/>
          </a:bodyPr>
          <a:lstStyle/>
          <a:p>
            <a:r>
              <a:rPr lang="en-US" dirty="0"/>
              <a:t>Generic “Realistic” view with basic material appearance settings</a:t>
            </a:r>
          </a:p>
        </p:txBody>
      </p:sp>
      <p:pic>
        <p:nvPicPr>
          <p:cNvPr id="14" name="Picture 13">
            <a:extLst>
              <a:ext uri="{FF2B5EF4-FFF2-40B4-BE49-F238E27FC236}">
                <a16:creationId xmlns:a16="http://schemas.microsoft.com/office/drawing/2014/main" id="{6FF7F2F3-212F-06CA-F1E9-8B8E01C5ED1B}"/>
              </a:ext>
            </a:extLst>
          </p:cNvPr>
          <p:cNvPicPr>
            <a:picLocks noChangeAspect="1"/>
          </p:cNvPicPr>
          <p:nvPr/>
        </p:nvPicPr>
        <p:blipFill>
          <a:blip r:embed="rId2"/>
          <a:stretch>
            <a:fillRect/>
          </a:stretch>
        </p:blipFill>
        <p:spPr>
          <a:xfrm>
            <a:off x="567069" y="1216240"/>
            <a:ext cx="3352339" cy="2257143"/>
          </a:xfrm>
          <a:prstGeom prst="rect">
            <a:avLst/>
          </a:prstGeom>
        </p:spPr>
      </p:pic>
      <p:pic>
        <p:nvPicPr>
          <p:cNvPr id="16" name="Picture 15">
            <a:extLst>
              <a:ext uri="{FF2B5EF4-FFF2-40B4-BE49-F238E27FC236}">
                <a16:creationId xmlns:a16="http://schemas.microsoft.com/office/drawing/2014/main" id="{85615A75-82A8-37E6-3FD4-B750F074B4CE}"/>
              </a:ext>
            </a:extLst>
          </p:cNvPr>
          <p:cNvPicPr>
            <a:picLocks noChangeAspect="1"/>
          </p:cNvPicPr>
          <p:nvPr/>
        </p:nvPicPr>
        <p:blipFill>
          <a:blip r:embed="rId3"/>
          <a:stretch>
            <a:fillRect/>
          </a:stretch>
        </p:blipFill>
        <p:spPr>
          <a:xfrm>
            <a:off x="460512" y="3778197"/>
            <a:ext cx="3487337" cy="2324891"/>
          </a:xfrm>
          <a:prstGeom prst="rect">
            <a:avLst/>
          </a:prstGeom>
        </p:spPr>
      </p:pic>
      <p:sp>
        <p:nvSpPr>
          <p:cNvPr id="17" name="TextBox 16">
            <a:extLst>
              <a:ext uri="{FF2B5EF4-FFF2-40B4-BE49-F238E27FC236}">
                <a16:creationId xmlns:a16="http://schemas.microsoft.com/office/drawing/2014/main" id="{382A4EE5-A363-00BD-966F-4A6610F70648}"/>
              </a:ext>
            </a:extLst>
          </p:cNvPr>
          <p:cNvSpPr txBox="1"/>
          <p:nvPr/>
        </p:nvSpPr>
        <p:spPr>
          <a:xfrm>
            <a:off x="3947849" y="3778197"/>
            <a:ext cx="2268653" cy="923330"/>
          </a:xfrm>
          <a:prstGeom prst="rect">
            <a:avLst/>
          </a:prstGeom>
          <a:noFill/>
        </p:spPr>
        <p:txBody>
          <a:bodyPr wrap="square" rtlCol="0">
            <a:spAutoFit/>
          </a:bodyPr>
          <a:lstStyle/>
          <a:p>
            <a:r>
              <a:rPr lang="en-US" dirty="0"/>
              <a:t>“Realistic” view with roof material and wire mesh cutouts</a:t>
            </a:r>
          </a:p>
        </p:txBody>
      </p:sp>
      <p:pic>
        <p:nvPicPr>
          <p:cNvPr id="19" name="Picture 18">
            <a:extLst>
              <a:ext uri="{FF2B5EF4-FFF2-40B4-BE49-F238E27FC236}">
                <a16:creationId xmlns:a16="http://schemas.microsoft.com/office/drawing/2014/main" id="{AC58EFF8-B091-6FC4-DF24-9BD1D72666CA}"/>
              </a:ext>
            </a:extLst>
          </p:cNvPr>
          <p:cNvPicPr>
            <a:picLocks noChangeAspect="1"/>
          </p:cNvPicPr>
          <p:nvPr/>
        </p:nvPicPr>
        <p:blipFill>
          <a:blip r:embed="rId4"/>
          <a:stretch>
            <a:fillRect/>
          </a:stretch>
        </p:blipFill>
        <p:spPr>
          <a:xfrm>
            <a:off x="7409906" y="1057290"/>
            <a:ext cx="4430291" cy="5520719"/>
          </a:xfrm>
          <a:prstGeom prst="rect">
            <a:avLst/>
          </a:prstGeom>
        </p:spPr>
      </p:pic>
      <p:sp>
        <p:nvSpPr>
          <p:cNvPr id="20" name="TextBox 19">
            <a:extLst>
              <a:ext uri="{FF2B5EF4-FFF2-40B4-BE49-F238E27FC236}">
                <a16:creationId xmlns:a16="http://schemas.microsoft.com/office/drawing/2014/main" id="{AE93D8A2-59C5-3442-A13F-11FD07EE1FD0}"/>
              </a:ext>
            </a:extLst>
          </p:cNvPr>
          <p:cNvSpPr txBox="1"/>
          <p:nvPr/>
        </p:nvSpPr>
        <p:spPr>
          <a:xfrm>
            <a:off x="8239305" y="688697"/>
            <a:ext cx="3437861" cy="369332"/>
          </a:xfrm>
          <a:prstGeom prst="rect">
            <a:avLst/>
          </a:prstGeom>
          <a:noFill/>
        </p:spPr>
        <p:txBody>
          <a:bodyPr wrap="square" rtlCol="0">
            <a:spAutoFit/>
          </a:bodyPr>
          <a:lstStyle/>
          <a:p>
            <a:r>
              <a:rPr lang="en-US" dirty="0"/>
              <a:t>Image from “The Revit Kid Blog”</a:t>
            </a:r>
          </a:p>
        </p:txBody>
      </p:sp>
    </p:spTree>
    <p:extLst>
      <p:ext uri="{BB962C8B-B14F-4D97-AF65-F5344CB8AC3E}">
        <p14:creationId xmlns:p14="http://schemas.microsoft.com/office/powerpoint/2010/main" val="422823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B37D563F-6B91-3806-768A-786B32B3B8C9}"/>
              </a:ext>
            </a:extLst>
          </p:cNvPr>
          <p:cNvSpPr txBox="1">
            <a:spLocks/>
          </p:cNvSpPr>
          <p:nvPr/>
        </p:nvSpPr>
        <p:spPr>
          <a:xfrm>
            <a:off x="460513" y="1994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Revit Materials – best practice</a:t>
            </a:r>
          </a:p>
        </p:txBody>
      </p:sp>
      <p:sp>
        <p:nvSpPr>
          <p:cNvPr id="2" name="TextBox 1">
            <a:extLst>
              <a:ext uri="{FF2B5EF4-FFF2-40B4-BE49-F238E27FC236}">
                <a16:creationId xmlns:a16="http://schemas.microsoft.com/office/drawing/2014/main" id="{6ADBD3D7-1163-2D51-A42E-40BCB7917055}"/>
              </a:ext>
            </a:extLst>
          </p:cNvPr>
          <p:cNvSpPr txBox="1"/>
          <p:nvPr/>
        </p:nvSpPr>
        <p:spPr>
          <a:xfrm>
            <a:off x="638355" y="1362974"/>
            <a:ext cx="10403456" cy="2246769"/>
          </a:xfrm>
          <a:prstGeom prst="rect">
            <a:avLst/>
          </a:prstGeom>
          <a:noFill/>
        </p:spPr>
        <p:txBody>
          <a:bodyPr wrap="square" rtlCol="0">
            <a:spAutoFit/>
          </a:bodyPr>
          <a:lstStyle/>
          <a:p>
            <a:pPr marL="342900" indent="-342900">
              <a:buAutoNum type="arabicPeriod"/>
            </a:pPr>
            <a:r>
              <a:rPr lang="en-US" sz="2000" dirty="0"/>
              <a:t>Purge materials that are not used in the project (do this often). Even if a material gets deleted, you can always bring it back later especially if it’s in your material library. </a:t>
            </a:r>
          </a:p>
          <a:p>
            <a:pPr marL="342900" indent="-342900">
              <a:buAutoNum type="arabicPeriod"/>
            </a:pPr>
            <a:r>
              <a:rPr lang="en-US" sz="2000" dirty="0"/>
              <a:t>Don’t copy elements from other projects, that will bring in materials not specific to your project</a:t>
            </a:r>
          </a:p>
          <a:p>
            <a:pPr marL="342900" indent="-342900">
              <a:buAutoNum type="arabicPeriod"/>
            </a:pPr>
            <a:r>
              <a:rPr lang="en-US" sz="2000" dirty="0"/>
              <a:t>There is an ORB Material Library for exterior finishes that can work as a starting point. Do a “Save as” of the material library into your project folder under the BIM folder, next to the keynotes and checklist documents. Remember to include the project number in the name of your material library</a:t>
            </a:r>
          </a:p>
        </p:txBody>
      </p:sp>
    </p:spTree>
    <p:extLst>
      <p:ext uri="{BB962C8B-B14F-4D97-AF65-F5344CB8AC3E}">
        <p14:creationId xmlns:p14="http://schemas.microsoft.com/office/powerpoint/2010/main" val="2119396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3508</TotalTime>
  <Words>1511</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Stencil Std</vt:lpstr>
      <vt:lpstr>Office Theme</vt:lpstr>
      <vt:lpstr>Revit  Material Libraries</vt:lpstr>
      <vt:lpstr>Revit Materials – things to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 on to Material Libraries!</vt:lpstr>
      <vt:lpstr>Creating a Material Library</vt:lpstr>
      <vt:lpstr>Creating a Material Library</vt:lpstr>
      <vt:lpstr>Adding Materials</vt:lpstr>
      <vt:lpstr>Bringing Materials into a Model</vt:lpstr>
      <vt:lpstr>Replacing or Updating Materials – Important information</vt:lpstr>
      <vt:lpstr>Updating Materials – Work Around</vt:lpstr>
      <vt:lpstr>Practical Applications - Color Schemes</vt:lpstr>
      <vt:lpstr>Practical Applications - Color Schemes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Nicole Kimble</cp:lastModifiedBy>
  <cp:revision>108</cp:revision>
  <cp:lastPrinted>2022-11-20T04:28:42Z</cp:lastPrinted>
  <dcterms:created xsi:type="dcterms:W3CDTF">2022-11-15T03:56:20Z</dcterms:created>
  <dcterms:modified xsi:type="dcterms:W3CDTF">2023-12-07T23:54:00Z</dcterms:modified>
</cp:coreProperties>
</file>